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Lst>
  <p:sldSz cx="18288000" cy="10287000"/>
  <p:notesSz cx="6858000" cy="9144000"/>
  <p:embeddedFontLst>
    <p:embeddedFont>
      <p:font typeface="Poppins Bold Italics" panose="020B0604020202020204" charset="0"/>
      <p:regular r:id="rId20"/>
    </p:embeddedFont>
    <p:embeddedFont>
      <p:font typeface="Calibri" panose="020F0502020204030204" pitchFamily="34" charset="0"/>
      <p:regular r:id="rId21"/>
      <p:bold r:id="rId22"/>
      <p:italic r:id="rId23"/>
      <p:boldItalic r:id="rId24"/>
    </p:embeddedFont>
    <p:embeddedFont>
      <p:font typeface="Poppins Medium" panose="020B0604020202020204" charset="0"/>
      <p:regular r:id="rId25"/>
    </p:embeddedFont>
    <p:embeddedFont>
      <p:font typeface="Poppins Italics" panose="020B0604020202020204" charset="0"/>
      <p:regular r:id="rId26"/>
    </p:embeddedFont>
    <p:embeddedFont>
      <p:font typeface="Poppins Semi-Bold" panose="020B0604020202020204" charset="0"/>
      <p:regular r:id="rId27"/>
    </p:embeddedFont>
    <p:embeddedFont>
      <p:font typeface="Poppins" panose="020B0604020202020204" charset="0"/>
      <p:regular r:id="rId28"/>
    </p:embeddedFont>
    <p:embeddedFont>
      <p:font typeface="Poppins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2.svg"/><Relationship Id="rId12" Type="http://schemas.openxmlformats.org/officeDocument/2006/relationships/image" Target="../media/image17.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hyperlink" Target="https://docs.google.com/spreadsheets/d/1gcYrbeBhQJI_FC4tGKoPNa5-MWmhIhQaw1pW59YXOmM/edit?usp=shari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4.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3EE"/>
        </a:solidFill>
        <a:effectLst/>
      </p:bgPr>
    </p:bg>
    <p:spTree>
      <p:nvGrpSpPr>
        <p:cNvPr id="1" name=""/>
        <p:cNvGrpSpPr/>
        <p:nvPr/>
      </p:nvGrpSpPr>
      <p:grpSpPr>
        <a:xfrm>
          <a:off x="0" y="0"/>
          <a:ext cx="0" cy="0"/>
          <a:chOff x="0" y="0"/>
          <a:chExt cx="0" cy="0"/>
        </a:xfrm>
      </p:grpSpPr>
      <p:grpSp>
        <p:nvGrpSpPr>
          <p:cNvPr id="2" name="Group 2"/>
          <p:cNvGrpSpPr/>
          <p:nvPr/>
        </p:nvGrpSpPr>
        <p:grpSpPr>
          <a:xfrm>
            <a:off x="228600" y="0"/>
            <a:ext cx="5417127" cy="10153122"/>
            <a:chOff x="0" y="0"/>
            <a:chExt cx="3038240" cy="6109970"/>
          </a:xfrm>
        </p:grpSpPr>
        <p:sp>
          <p:nvSpPr>
            <p:cNvPr id="3" name="Freeform 3"/>
            <p:cNvSpPr/>
            <p:nvPr/>
          </p:nvSpPr>
          <p:spPr>
            <a:xfrm>
              <a:off x="0" y="0"/>
              <a:ext cx="3038240" cy="6109970"/>
            </a:xfrm>
            <a:custGeom>
              <a:avLst/>
              <a:gdLst/>
              <a:ahLst/>
              <a:cxnLst/>
              <a:rect l="l" t="t" r="r" b="b"/>
              <a:pathLst>
                <a:path w="3038240" h="6109970">
                  <a:moveTo>
                    <a:pt x="3038240" y="6109970"/>
                  </a:moveTo>
                  <a:lnTo>
                    <a:pt x="0" y="6109970"/>
                  </a:lnTo>
                  <a:lnTo>
                    <a:pt x="0" y="1527810"/>
                  </a:lnTo>
                  <a:cubicBezTo>
                    <a:pt x="0" y="684530"/>
                    <a:pt x="680071" y="0"/>
                    <a:pt x="1519120" y="0"/>
                  </a:cubicBezTo>
                  <a:cubicBezTo>
                    <a:pt x="2358169" y="0"/>
                    <a:pt x="3038240" y="684530"/>
                    <a:pt x="3038240" y="1529080"/>
                  </a:cubicBezTo>
                  <a:lnTo>
                    <a:pt x="3038240" y="6109970"/>
                  </a:lnTo>
                  <a:close/>
                </a:path>
              </a:pathLst>
            </a:custGeom>
            <a:blipFill>
              <a:blip r:embed="rId2"/>
              <a:stretch>
                <a:fillRect l="-50551" r="-50551"/>
              </a:stretch>
            </a:blipFill>
          </p:spPr>
        </p:sp>
      </p:grpSp>
      <p:grpSp>
        <p:nvGrpSpPr>
          <p:cNvPr id="4" name="Group 4"/>
          <p:cNvGrpSpPr/>
          <p:nvPr/>
        </p:nvGrpSpPr>
        <p:grpSpPr>
          <a:xfrm>
            <a:off x="16781611" y="8859162"/>
            <a:ext cx="711505" cy="71150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54"/>
            </a:solidFill>
          </p:spPr>
        </p:sp>
        <p:sp>
          <p:nvSpPr>
            <p:cNvPr id="6" name="TextBox 6"/>
            <p:cNvSpPr txBox="1"/>
            <p:nvPr/>
          </p:nvSpPr>
          <p:spPr>
            <a:xfrm>
              <a:off x="76200" y="104775"/>
              <a:ext cx="660400" cy="631825"/>
            </a:xfrm>
            <a:prstGeom prst="rect">
              <a:avLst/>
            </a:prstGeom>
          </p:spPr>
          <p:txBody>
            <a:bodyPr lIns="12700" tIns="12700" rIns="12700" bIns="12700" rtlCol="0" anchor="ctr"/>
            <a:lstStyle/>
            <a:p>
              <a:pPr algn="ctr">
                <a:lnSpc>
                  <a:spcPts val="2199"/>
                </a:lnSpc>
              </a:pPr>
              <a:r>
                <a:rPr lang="en-US" sz="2199" b="1">
                  <a:solidFill>
                    <a:srgbClr val="000000"/>
                  </a:solidFill>
                  <a:latin typeface="Poppins Semi-Bold"/>
                  <a:ea typeface="Poppins Semi-Bold"/>
                  <a:cs typeface="Poppins Semi-Bold"/>
                  <a:sym typeface="Poppins Semi-Bold"/>
                </a:rPr>
                <a:t>1</a:t>
              </a:r>
            </a:p>
          </p:txBody>
        </p:sp>
      </p:grpSp>
      <p:sp>
        <p:nvSpPr>
          <p:cNvPr id="7" name="TextBox 7"/>
          <p:cNvSpPr txBox="1"/>
          <p:nvPr/>
        </p:nvSpPr>
        <p:spPr>
          <a:xfrm>
            <a:off x="7671050" y="4751550"/>
            <a:ext cx="10514418" cy="1038225"/>
          </a:xfrm>
          <a:prstGeom prst="rect">
            <a:avLst/>
          </a:prstGeom>
        </p:spPr>
        <p:txBody>
          <a:bodyPr lIns="0" tIns="0" rIns="0" bIns="0" rtlCol="0" anchor="t">
            <a:spAutoFit/>
          </a:bodyPr>
          <a:lstStyle/>
          <a:p>
            <a:pPr algn="l">
              <a:lnSpc>
                <a:spcPts val="7800"/>
              </a:lnSpc>
            </a:pPr>
            <a:r>
              <a:rPr lang="en-US" sz="6000" b="1" spc="180">
                <a:solidFill>
                  <a:srgbClr val="000000"/>
                </a:solidFill>
                <a:latin typeface="Poppins Bold"/>
                <a:ea typeface="Poppins Bold"/>
                <a:cs typeface="Poppins Bold"/>
                <a:sym typeface="Poppins Bold"/>
              </a:rPr>
              <a:t>WID DATATHON 2024</a:t>
            </a:r>
          </a:p>
        </p:txBody>
      </p:sp>
      <p:sp>
        <p:nvSpPr>
          <p:cNvPr id="8" name="TextBox 8"/>
          <p:cNvSpPr txBox="1"/>
          <p:nvPr/>
        </p:nvSpPr>
        <p:spPr>
          <a:xfrm>
            <a:off x="8031921" y="2728680"/>
            <a:ext cx="9632441" cy="1000125"/>
          </a:xfrm>
          <a:prstGeom prst="rect">
            <a:avLst/>
          </a:prstGeom>
        </p:spPr>
        <p:txBody>
          <a:bodyPr lIns="0" tIns="0" rIns="0" bIns="0" rtlCol="0" anchor="t">
            <a:spAutoFit/>
          </a:bodyPr>
          <a:lstStyle/>
          <a:p>
            <a:pPr algn="ctr">
              <a:lnSpc>
                <a:spcPts val="3840"/>
              </a:lnSpc>
              <a:spcBef>
                <a:spcPct val="0"/>
              </a:spcBef>
            </a:pPr>
            <a:r>
              <a:rPr lang="en-US" sz="3200" spc="96">
                <a:solidFill>
                  <a:srgbClr val="000000"/>
                </a:solidFill>
                <a:latin typeface="Poppins"/>
                <a:ea typeface="Poppins"/>
                <a:cs typeface="Poppins"/>
                <a:sym typeface="Poppins"/>
              </a:rPr>
              <a:t>Predictors of gender disparity in Text-based generative AI systems adoption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3EE"/>
        </a:solidFill>
        <a:effectLst/>
      </p:bgPr>
    </p:bg>
    <p:spTree>
      <p:nvGrpSpPr>
        <p:cNvPr id="1" name=""/>
        <p:cNvGrpSpPr/>
        <p:nvPr/>
      </p:nvGrpSpPr>
      <p:grpSpPr>
        <a:xfrm>
          <a:off x="0" y="0"/>
          <a:ext cx="0" cy="0"/>
          <a:chOff x="0" y="0"/>
          <a:chExt cx="0" cy="0"/>
        </a:xfrm>
      </p:grpSpPr>
      <p:sp>
        <p:nvSpPr>
          <p:cNvPr id="2" name="TextBox 2"/>
          <p:cNvSpPr txBox="1"/>
          <p:nvPr/>
        </p:nvSpPr>
        <p:spPr>
          <a:xfrm>
            <a:off x="8807508" y="2553671"/>
            <a:ext cx="9240035" cy="6422390"/>
          </a:xfrm>
          <a:prstGeom prst="rect">
            <a:avLst/>
          </a:prstGeom>
        </p:spPr>
        <p:txBody>
          <a:bodyPr lIns="0" tIns="0" rIns="0" bIns="0" rtlCol="0" anchor="t">
            <a:spAutoFit/>
          </a:bodyPr>
          <a:lstStyle/>
          <a:p>
            <a:pPr algn="just">
              <a:lnSpc>
                <a:spcPts val="3639"/>
              </a:lnSpc>
            </a:pPr>
            <a:endParaRPr/>
          </a:p>
          <a:p>
            <a:pPr algn="just">
              <a:lnSpc>
                <a:spcPts val="3639"/>
              </a:lnSpc>
            </a:pPr>
            <a:endParaRPr/>
          </a:p>
          <a:p>
            <a:pPr marL="604519" lvl="1" indent="-302260" algn="just">
              <a:lnSpc>
                <a:spcPts val="3639"/>
              </a:lnSpc>
              <a:buAutoNum type="arabicPeriod"/>
            </a:pPr>
            <a:r>
              <a:rPr lang="en-US" sz="2799">
                <a:solidFill>
                  <a:srgbClr val="000000"/>
                </a:solidFill>
                <a:latin typeface="Poppins"/>
                <a:ea typeface="Poppins"/>
                <a:cs typeface="Poppins"/>
                <a:sym typeface="Poppins"/>
              </a:rPr>
              <a:t>Are there significant differences in platform usage between genders?</a:t>
            </a:r>
          </a:p>
          <a:p>
            <a:pPr marL="604519" lvl="1" indent="-302260" algn="just">
              <a:lnSpc>
                <a:spcPts val="3639"/>
              </a:lnSpc>
              <a:buAutoNum type="arabicPeriod"/>
            </a:pPr>
            <a:r>
              <a:rPr lang="en-US" sz="2799">
                <a:solidFill>
                  <a:srgbClr val="000000"/>
                </a:solidFill>
                <a:latin typeface="Poppins"/>
                <a:ea typeface="Poppins"/>
                <a:cs typeface="Poppins"/>
                <a:sym typeface="Poppins"/>
              </a:rPr>
              <a:t>What factors contribute to the gender gap in generative AI usage?</a:t>
            </a:r>
          </a:p>
          <a:p>
            <a:pPr marL="604519" lvl="1" indent="-302260" algn="just">
              <a:lnSpc>
                <a:spcPts val="3639"/>
              </a:lnSpc>
              <a:buAutoNum type="arabicPeriod"/>
            </a:pPr>
            <a:r>
              <a:rPr lang="en-US" sz="2799">
                <a:solidFill>
                  <a:srgbClr val="000000"/>
                </a:solidFill>
                <a:latin typeface="Poppins"/>
                <a:ea typeface="Poppins"/>
                <a:cs typeface="Poppins"/>
                <a:sym typeface="Poppins"/>
              </a:rPr>
              <a:t> How do perceptions of generative AI differ between men and women?</a:t>
            </a:r>
          </a:p>
          <a:p>
            <a:pPr marL="604519" lvl="1" indent="-302260" algn="just">
              <a:lnSpc>
                <a:spcPts val="3639"/>
              </a:lnSpc>
              <a:buAutoNum type="arabicPeriod"/>
            </a:pPr>
            <a:r>
              <a:rPr lang="en-US" sz="2799" spc="83">
                <a:solidFill>
                  <a:srgbClr val="000000"/>
                </a:solidFill>
                <a:latin typeface="Poppins"/>
                <a:ea typeface="Poppins"/>
                <a:cs typeface="Poppins"/>
                <a:sym typeface="Poppins"/>
              </a:rPr>
              <a:t> Does user trust in AI platforms impact their platform usage?</a:t>
            </a:r>
          </a:p>
          <a:p>
            <a:pPr algn="l">
              <a:lnSpc>
                <a:spcPts val="3639"/>
              </a:lnSpc>
              <a:spcBef>
                <a:spcPct val="0"/>
              </a:spcBef>
            </a:pPr>
            <a:endParaRPr lang="en-US" sz="2799" spc="83">
              <a:solidFill>
                <a:srgbClr val="000000"/>
              </a:solidFill>
              <a:latin typeface="Poppins"/>
              <a:ea typeface="Poppins"/>
              <a:cs typeface="Poppins"/>
              <a:sym typeface="Poppins"/>
            </a:endParaRPr>
          </a:p>
          <a:p>
            <a:pPr algn="ctr">
              <a:lnSpc>
                <a:spcPts val="3639"/>
              </a:lnSpc>
              <a:spcBef>
                <a:spcPct val="0"/>
              </a:spcBef>
            </a:pPr>
            <a:r>
              <a:rPr lang="en-US" sz="2799">
                <a:solidFill>
                  <a:srgbClr val="000000"/>
                </a:solidFill>
                <a:latin typeface="Poppins"/>
                <a:ea typeface="Poppins"/>
                <a:cs typeface="Poppins"/>
                <a:sym typeface="Poppins"/>
              </a:rPr>
              <a:t> </a:t>
            </a:r>
          </a:p>
          <a:p>
            <a:pPr algn="ctr">
              <a:lnSpc>
                <a:spcPts val="3639"/>
              </a:lnSpc>
              <a:spcBef>
                <a:spcPct val="0"/>
              </a:spcBef>
            </a:pPr>
            <a:endParaRPr lang="en-US" sz="2799">
              <a:solidFill>
                <a:srgbClr val="000000"/>
              </a:solidFill>
              <a:latin typeface="Poppins"/>
              <a:ea typeface="Poppins"/>
              <a:cs typeface="Poppins"/>
              <a:sym typeface="Poppins"/>
            </a:endParaRPr>
          </a:p>
          <a:p>
            <a:pPr algn="ctr">
              <a:lnSpc>
                <a:spcPts val="3639"/>
              </a:lnSpc>
              <a:spcBef>
                <a:spcPct val="0"/>
              </a:spcBef>
            </a:pPr>
            <a:r>
              <a:rPr lang="en-US" sz="2799">
                <a:solidFill>
                  <a:srgbClr val="000000"/>
                </a:solidFill>
                <a:latin typeface="Poppins"/>
                <a:ea typeface="Poppins"/>
                <a:cs typeface="Poppins"/>
                <a:sym typeface="Poppins"/>
              </a:rPr>
              <a:t> </a:t>
            </a:r>
          </a:p>
        </p:txBody>
      </p:sp>
      <p:sp>
        <p:nvSpPr>
          <p:cNvPr id="3" name="TextBox 3"/>
          <p:cNvSpPr txBox="1"/>
          <p:nvPr/>
        </p:nvSpPr>
        <p:spPr>
          <a:xfrm>
            <a:off x="8661120" y="904875"/>
            <a:ext cx="8598180" cy="1038225"/>
          </a:xfrm>
          <a:prstGeom prst="rect">
            <a:avLst/>
          </a:prstGeom>
        </p:spPr>
        <p:txBody>
          <a:bodyPr lIns="0" tIns="0" rIns="0" bIns="0" rtlCol="0" anchor="t">
            <a:spAutoFit/>
          </a:bodyPr>
          <a:lstStyle/>
          <a:p>
            <a:pPr algn="ctr">
              <a:lnSpc>
                <a:spcPts val="7800"/>
              </a:lnSpc>
              <a:spcBef>
                <a:spcPct val="0"/>
              </a:spcBef>
            </a:pPr>
            <a:r>
              <a:rPr lang="en-US" sz="6000" b="1">
                <a:solidFill>
                  <a:srgbClr val="000000"/>
                </a:solidFill>
                <a:latin typeface="Poppins Bold"/>
                <a:ea typeface="Poppins Bold"/>
                <a:cs typeface="Poppins Bold"/>
                <a:sym typeface="Poppins Bold"/>
              </a:rPr>
              <a:t>Research Questions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3EE"/>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5420" r="5420"/>
          <a:stretch>
            <a:fillRect/>
          </a:stretch>
        </p:blipFill>
        <p:spPr>
          <a:xfrm>
            <a:off x="1183788" y="3965099"/>
            <a:ext cx="7008072" cy="4435949"/>
          </a:xfrm>
          <a:prstGeom prst="rect">
            <a:avLst/>
          </a:prstGeom>
        </p:spPr>
      </p:pic>
      <p:sp>
        <p:nvSpPr>
          <p:cNvPr id="3" name="TextBox 3"/>
          <p:cNvSpPr txBox="1"/>
          <p:nvPr/>
        </p:nvSpPr>
        <p:spPr>
          <a:xfrm>
            <a:off x="8397654" y="383332"/>
            <a:ext cx="9470536" cy="11908790"/>
          </a:xfrm>
          <a:prstGeom prst="rect">
            <a:avLst/>
          </a:prstGeom>
        </p:spPr>
        <p:txBody>
          <a:bodyPr lIns="0" tIns="0" rIns="0" bIns="0" rtlCol="0" anchor="t">
            <a:spAutoFit/>
          </a:bodyPr>
          <a:lstStyle/>
          <a:p>
            <a:pPr algn="just">
              <a:lnSpc>
                <a:spcPts val="3639"/>
              </a:lnSpc>
            </a:pPr>
            <a:endParaRPr/>
          </a:p>
          <a:p>
            <a:pPr algn="just">
              <a:lnSpc>
                <a:spcPts val="3639"/>
              </a:lnSpc>
            </a:pPr>
            <a:endParaRPr/>
          </a:p>
          <a:p>
            <a:pPr algn="just">
              <a:lnSpc>
                <a:spcPts val="3639"/>
              </a:lnSpc>
            </a:pPr>
            <a:endParaRPr/>
          </a:p>
          <a:p>
            <a:pPr algn="just">
              <a:lnSpc>
                <a:spcPts val="3639"/>
              </a:lnSpc>
            </a:pPr>
            <a:r>
              <a:rPr lang="en-US" sz="2799">
                <a:solidFill>
                  <a:srgbClr val="000000"/>
                </a:solidFill>
                <a:latin typeface="Poppins"/>
                <a:ea typeface="Poppins"/>
                <a:cs typeface="Poppins"/>
                <a:sym typeface="Poppins"/>
              </a:rPr>
              <a:t>The chi-squared test identified if there are significant differences in platform usage between genders. </a:t>
            </a:r>
          </a:p>
          <a:p>
            <a:pPr algn="just">
              <a:lnSpc>
                <a:spcPts val="3639"/>
              </a:lnSpc>
            </a:pPr>
            <a:endParaRPr lang="en-US" sz="2799">
              <a:solidFill>
                <a:srgbClr val="000000"/>
              </a:solidFill>
              <a:latin typeface="Poppins"/>
              <a:ea typeface="Poppins"/>
              <a:cs typeface="Poppins"/>
              <a:sym typeface="Poppins"/>
            </a:endParaRPr>
          </a:p>
          <a:p>
            <a:pPr algn="just">
              <a:lnSpc>
                <a:spcPts val="3639"/>
              </a:lnSpc>
            </a:pPr>
            <a:r>
              <a:rPr lang="en-US" sz="2799">
                <a:solidFill>
                  <a:srgbClr val="000000"/>
                </a:solidFill>
                <a:latin typeface="Poppins"/>
                <a:ea typeface="Poppins"/>
                <a:cs typeface="Poppins"/>
                <a:sym typeface="Poppins"/>
              </a:rPr>
              <a:t>Logistic Regression was used to predict generative AI usage based on a set of predictor variables (age, education, platform type, quality, and accuracy).</a:t>
            </a:r>
          </a:p>
          <a:p>
            <a:pPr algn="just">
              <a:lnSpc>
                <a:spcPts val="3639"/>
              </a:lnSpc>
            </a:pPr>
            <a:endParaRPr lang="en-US" sz="2799">
              <a:solidFill>
                <a:srgbClr val="000000"/>
              </a:solidFill>
              <a:latin typeface="Poppins"/>
              <a:ea typeface="Poppins"/>
              <a:cs typeface="Poppins"/>
              <a:sym typeface="Poppins"/>
            </a:endParaRPr>
          </a:p>
          <a:p>
            <a:pPr algn="just">
              <a:lnSpc>
                <a:spcPts val="3639"/>
              </a:lnSpc>
            </a:pPr>
            <a:r>
              <a:rPr lang="en-US" sz="2799">
                <a:solidFill>
                  <a:srgbClr val="000000"/>
                </a:solidFill>
                <a:latin typeface="Poppins"/>
                <a:ea typeface="Poppins"/>
                <a:cs typeface="Poppins"/>
                <a:sym typeface="Poppins"/>
              </a:rPr>
              <a:t>The chi-squared test determined if there are significant differences in ethical concerns (bias, harmful content, security) between genders. </a:t>
            </a:r>
          </a:p>
          <a:p>
            <a:pPr algn="just">
              <a:lnSpc>
                <a:spcPts val="3639"/>
              </a:lnSpc>
            </a:pPr>
            <a:endParaRPr lang="en-US" sz="2799">
              <a:solidFill>
                <a:srgbClr val="000000"/>
              </a:solidFill>
              <a:latin typeface="Poppins"/>
              <a:ea typeface="Poppins"/>
              <a:cs typeface="Poppins"/>
              <a:sym typeface="Poppins"/>
            </a:endParaRPr>
          </a:p>
          <a:p>
            <a:pPr algn="just">
              <a:lnSpc>
                <a:spcPts val="3639"/>
              </a:lnSpc>
            </a:pPr>
            <a:r>
              <a:rPr lang="en-US" sz="2799">
                <a:solidFill>
                  <a:srgbClr val="000000"/>
                </a:solidFill>
                <a:latin typeface="Poppins"/>
                <a:ea typeface="Poppins"/>
                <a:cs typeface="Poppins"/>
                <a:sym typeface="Poppins"/>
              </a:rPr>
              <a:t>Textual analysis analyzed the open-ended responses to identify recurring themes and keywords related to stereotypes and biases.</a:t>
            </a:r>
          </a:p>
          <a:p>
            <a:pPr algn="just">
              <a:lnSpc>
                <a:spcPts val="3639"/>
              </a:lnSpc>
            </a:pPr>
            <a:endParaRPr lang="en-US" sz="2799">
              <a:solidFill>
                <a:srgbClr val="000000"/>
              </a:solidFill>
              <a:latin typeface="Poppins"/>
              <a:ea typeface="Poppins"/>
              <a:cs typeface="Poppins"/>
              <a:sym typeface="Poppins"/>
            </a:endParaRPr>
          </a:p>
          <a:p>
            <a:pPr algn="just">
              <a:lnSpc>
                <a:spcPts val="3639"/>
              </a:lnSpc>
            </a:pPr>
            <a:endParaRPr lang="en-US" sz="2799">
              <a:solidFill>
                <a:srgbClr val="000000"/>
              </a:solidFill>
              <a:latin typeface="Poppins"/>
              <a:ea typeface="Poppins"/>
              <a:cs typeface="Poppins"/>
              <a:sym typeface="Poppins"/>
            </a:endParaRPr>
          </a:p>
          <a:p>
            <a:pPr algn="just">
              <a:lnSpc>
                <a:spcPts val="3639"/>
              </a:lnSpc>
            </a:pPr>
            <a:endParaRPr lang="en-US" sz="2799">
              <a:solidFill>
                <a:srgbClr val="000000"/>
              </a:solidFill>
              <a:latin typeface="Poppins"/>
              <a:ea typeface="Poppins"/>
              <a:cs typeface="Poppins"/>
              <a:sym typeface="Poppins"/>
            </a:endParaRPr>
          </a:p>
          <a:p>
            <a:pPr algn="just">
              <a:lnSpc>
                <a:spcPts val="3639"/>
              </a:lnSpc>
            </a:pPr>
            <a:endParaRPr lang="en-US" sz="2799">
              <a:solidFill>
                <a:srgbClr val="000000"/>
              </a:solidFill>
              <a:latin typeface="Poppins"/>
              <a:ea typeface="Poppins"/>
              <a:cs typeface="Poppins"/>
              <a:sym typeface="Poppins"/>
            </a:endParaRPr>
          </a:p>
          <a:p>
            <a:pPr algn="just">
              <a:lnSpc>
                <a:spcPts val="3639"/>
              </a:lnSpc>
            </a:pPr>
            <a:endParaRPr lang="en-US" sz="2799">
              <a:solidFill>
                <a:srgbClr val="000000"/>
              </a:solidFill>
              <a:latin typeface="Poppins"/>
              <a:ea typeface="Poppins"/>
              <a:cs typeface="Poppins"/>
              <a:sym typeface="Poppins"/>
            </a:endParaRPr>
          </a:p>
          <a:p>
            <a:pPr algn="l">
              <a:lnSpc>
                <a:spcPts val="3639"/>
              </a:lnSpc>
              <a:spcBef>
                <a:spcPct val="0"/>
              </a:spcBef>
            </a:pPr>
            <a:endParaRPr lang="en-US" sz="2799">
              <a:solidFill>
                <a:srgbClr val="000000"/>
              </a:solidFill>
              <a:latin typeface="Poppins"/>
              <a:ea typeface="Poppins"/>
              <a:cs typeface="Poppins"/>
              <a:sym typeface="Poppins"/>
            </a:endParaRPr>
          </a:p>
          <a:p>
            <a:pPr algn="ctr">
              <a:lnSpc>
                <a:spcPts val="3639"/>
              </a:lnSpc>
              <a:spcBef>
                <a:spcPct val="0"/>
              </a:spcBef>
            </a:pPr>
            <a:r>
              <a:rPr lang="en-US" sz="2799">
                <a:solidFill>
                  <a:srgbClr val="000000"/>
                </a:solidFill>
                <a:latin typeface="Poppins"/>
                <a:ea typeface="Poppins"/>
                <a:cs typeface="Poppins"/>
                <a:sym typeface="Poppins"/>
              </a:rPr>
              <a:t> </a:t>
            </a:r>
          </a:p>
          <a:p>
            <a:pPr algn="ctr">
              <a:lnSpc>
                <a:spcPts val="3639"/>
              </a:lnSpc>
              <a:spcBef>
                <a:spcPct val="0"/>
              </a:spcBef>
            </a:pPr>
            <a:endParaRPr lang="en-US" sz="2799">
              <a:solidFill>
                <a:srgbClr val="000000"/>
              </a:solidFill>
              <a:latin typeface="Poppins"/>
              <a:ea typeface="Poppins"/>
              <a:cs typeface="Poppins"/>
              <a:sym typeface="Poppins"/>
            </a:endParaRPr>
          </a:p>
          <a:p>
            <a:pPr algn="ctr">
              <a:lnSpc>
                <a:spcPts val="3639"/>
              </a:lnSpc>
              <a:spcBef>
                <a:spcPct val="0"/>
              </a:spcBef>
            </a:pPr>
            <a:r>
              <a:rPr lang="en-US" sz="2799">
                <a:solidFill>
                  <a:srgbClr val="000000"/>
                </a:solidFill>
                <a:latin typeface="Poppins"/>
                <a:ea typeface="Poppins"/>
                <a:cs typeface="Poppins"/>
                <a:sym typeface="Poppins"/>
              </a:rPr>
              <a:t> </a:t>
            </a:r>
          </a:p>
        </p:txBody>
      </p:sp>
      <p:sp>
        <p:nvSpPr>
          <p:cNvPr id="4" name="TextBox 4"/>
          <p:cNvSpPr txBox="1"/>
          <p:nvPr/>
        </p:nvSpPr>
        <p:spPr>
          <a:xfrm>
            <a:off x="583582" y="1165303"/>
            <a:ext cx="6812045" cy="2000250"/>
          </a:xfrm>
          <a:prstGeom prst="rect">
            <a:avLst/>
          </a:prstGeom>
        </p:spPr>
        <p:txBody>
          <a:bodyPr lIns="0" tIns="0" rIns="0" bIns="0" rtlCol="0" anchor="t">
            <a:spAutoFit/>
          </a:bodyPr>
          <a:lstStyle/>
          <a:p>
            <a:pPr algn="ctr">
              <a:lnSpc>
                <a:spcPts val="7799"/>
              </a:lnSpc>
              <a:spcBef>
                <a:spcPct val="0"/>
              </a:spcBef>
            </a:pPr>
            <a:r>
              <a:rPr lang="en-US" sz="5999" b="1">
                <a:solidFill>
                  <a:srgbClr val="000000"/>
                </a:solidFill>
                <a:latin typeface="Poppins Bold"/>
                <a:ea typeface="Poppins Bold"/>
                <a:cs typeface="Poppins Bold"/>
                <a:sym typeface="Poppins Bold"/>
              </a:rPr>
              <a:t>Inferential Statistics</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3EE"/>
        </a:solidFill>
        <a:effectLst/>
      </p:bgPr>
    </p:bg>
    <p:spTree>
      <p:nvGrpSpPr>
        <p:cNvPr id="1" name=""/>
        <p:cNvGrpSpPr/>
        <p:nvPr/>
      </p:nvGrpSpPr>
      <p:grpSpPr>
        <a:xfrm>
          <a:off x="0" y="0"/>
          <a:ext cx="0" cy="0"/>
          <a:chOff x="0" y="0"/>
          <a:chExt cx="0" cy="0"/>
        </a:xfrm>
      </p:grpSpPr>
      <p:sp>
        <p:nvSpPr>
          <p:cNvPr id="2" name="TextBox 2"/>
          <p:cNvSpPr txBox="1"/>
          <p:nvPr/>
        </p:nvSpPr>
        <p:spPr>
          <a:xfrm>
            <a:off x="1028700" y="1151414"/>
            <a:ext cx="16938086" cy="7939118"/>
          </a:xfrm>
          <a:prstGeom prst="rect">
            <a:avLst/>
          </a:prstGeom>
        </p:spPr>
        <p:txBody>
          <a:bodyPr lIns="0" tIns="0" rIns="0" bIns="0" rtlCol="0" anchor="t">
            <a:spAutoFit/>
          </a:bodyPr>
          <a:lstStyle/>
          <a:p>
            <a:pPr algn="l">
              <a:lnSpc>
                <a:spcPts val="3935"/>
              </a:lnSpc>
              <a:spcBef>
                <a:spcPct val="0"/>
              </a:spcBef>
            </a:pPr>
            <a:r>
              <a:rPr lang="en-US" sz="2811" b="1" spc="84">
                <a:solidFill>
                  <a:srgbClr val="000000"/>
                </a:solidFill>
                <a:latin typeface="Poppins Bold"/>
                <a:ea typeface="Poppins Bold"/>
                <a:cs typeface="Poppins Bold"/>
                <a:sym typeface="Poppins Bold"/>
              </a:rPr>
              <a:t> i. Gender Gap in AI Usage:</a:t>
            </a:r>
          </a:p>
          <a:p>
            <a:pPr marL="606958" lvl="1" indent="-303479" algn="l">
              <a:lnSpc>
                <a:spcPts val="3935"/>
              </a:lnSpc>
              <a:spcBef>
                <a:spcPct val="0"/>
              </a:spcBef>
              <a:buFont typeface="Arial"/>
              <a:buChar char="•"/>
            </a:pPr>
            <a:r>
              <a:rPr lang="en-US" sz="2811" spc="84">
                <a:solidFill>
                  <a:srgbClr val="000000"/>
                </a:solidFill>
                <a:latin typeface="Poppins"/>
                <a:ea typeface="Poppins"/>
                <a:cs typeface="Poppins"/>
                <a:sym typeface="Poppins"/>
              </a:rPr>
              <a:t>Significant disparity influenced by platform preference, response quality, education, and age.</a:t>
            </a:r>
          </a:p>
          <a:p>
            <a:pPr marL="606958" lvl="1" indent="-303479" algn="l">
              <a:lnSpc>
                <a:spcPts val="3935"/>
              </a:lnSpc>
              <a:spcBef>
                <a:spcPct val="0"/>
              </a:spcBef>
              <a:buFont typeface="Arial"/>
              <a:buChar char="•"/>
            </a:pPr>
            <a:r>
              <a:rPr lang="en-US" sz="2811" spc="84">
                <a:solidFill>
                  <a:srgbClr val="000000"/>
                </a:solidFill>
                <a:latin typeface="Poppins"/>
                <a:ea typeface="Poppins"/>
                <a:cs typeface="Poppins"/>
                <a:sym typeface="Poppins"/>
              </a:rPr>
              <a:t>Higher quality and Chat GPT usage correlate with increased adoption; older age and education enhance usage.</a:t>
            </a:r>
          </a:p>
          <a:p>
            <a:pPr algn="l">
              <a:lnSpc>
                <a:spcPts val="3935"/>
              </a:lnSpc>
              <a:spcBef>
                <a:spcPct val="0"/>
              </a:spcBef>
            </a:pPr>
            <a:r>
              <a:rPr lang="en-US" sz="2811" b="1" spc="84">
                <a:solidFill>
                  <a:srgbClr val="000000"/>
                </a:solidFill>
                <a:latin typeface="Poppins Bold"/>
                <a:ea typeface="Poppins Bold"/>
                <a:cs typeface="Poppins Bold"/>
                <a:sym typeface="Poppins Bold"/>
              </a:rPr>
              <a:t>ii. Security Concerns:</a:t>
            </a:r>
          </a:p>
          <a:p>
            <a:pPr marL="606958" lvl="1" indent="-303479" algn="l">
              <a:lnSpc>
                <a:spcPts val="3935"/>
              </a:lnSpc>
              <a:spcBef>
                <a:spcPct val="0"/>
              </a:spcBef>
              <a:buFont typeface="Arial"/>
              <a:buChar char="•"/>
            </a:pPr>
            <a:r>
              <a:rPr lang="en-US" sz="2811" spc="84">
                <a:solidFill>
                  <a:srgbClr val="000000"/>
                </a:solidFill>
                <a:latin typeface="Poppins"/>
                <a:ea typeface="Poppins"/>
                <a:cs typeface="Poppins"/>
                <a:sym typeface="Poppins"/>
              </a:rPr>
              <a:t>Women are more concerned about personal data safety, affecting adoption.</a:t>
            </a:r>
          </a:p>
          <a:p>
            <a:pPr marL="606958" lvl="1" indent="-303479" algn="l">
              <a:lnSpc>
                <a:spcPts val="3935"/>
              </a:lnSpc>
              <a:spcBef>
                <a:spcPct val="0"/>
              </a:spcBef>
              <a:buFont typeface="Arial"/>
              <a:buChar char="•"/>
            </a:pPr>
            <a:r>
              <a:rPr lang="en-US" sz="2811" spc="84">
                <a:solidFill>
                  <a:srgbClr val="000000"/>
                </a:solidFill>
                <a:latin typeface="Poppins"/>
                <a:ea typeface="Poppins"/>
                <a:cs typeface="Poppins"/>
                <a:sym typeface="Poppins"/>
              </a:rPr>
              <a:t>Both genders perceive similar levels of harmful content and biases in AI.</a:t>
            </a:r>
          </a:p>
          <a:p>
            <a:pPr algn="l">
              <a:lnSpc>
                <a:spcPts val="3935"/>
              </a:lnSpc>
              <a:spcBef>
                <a:spcPct val="0"/>
              </a:spcBef>
            </a:pPr>
            <a:r>
              <a:rPr lang="en-US" sz="2811" b="1" spc="84">
                <a:solidFill>
                  <a:srgbClr val="000000"/>
                </a:solidFill>
                <a:latin typeface="Poppins Bold"/>
                <a:ea typeface="Poppins Bold"/>
                <a:cs typeface="Poppins Bold"/>
                <a:sym typeface="Poppins Bold"/>
              </a:rPr>
              <a:t>iii. Misinformation Concerns:</a:t>
            </a:r>
          </a:p>
          <a:p>
            <a:pPr marL="606958" lvl="1" indent="-303479" algn="l">
              <a:lnSpc>
                <a:spcPts val="3935"/>
              </a:lnSpc>
              <a:spcBef>
                <a:spcPct val="0"/>
              </a:spcBef>
              <a:buFont typeface="Arial"/>
              <a:buChar char="•"/>
            </a:pPr>
            <a:r>
              <a:rPr lang="en-US" sz="2811" spc="84">
                <a:solidFill>
                  <a:srgbClr val="000000"/>
                </a:solidFill>
                <a:latin typeface="Poppins"/>
                <a:ea typeface="Poppins"/>
                <a:cs typeface="Poppins"/>
                <a:sym typeface="Poppins"/>
              </a:rPr>
              <a:t>Misinformation is the most common harmful content, with rising awareness of deepfakes.</a:t>
            </a:r>
          </a:p>
          <a:p>
            <a:pPr marL="606958" lvl="1" indent="-303479" algn="l">
              <a:lnSpc>
                <a:spcPts val="3935"/>
              </a:lnSpc>
              <a:spcBef>
                <a:spcPct val="0"/>
              </a:spcBef>
              <a:buFont typeface="Arial"/>
              <a:buChar char="•"/>
            </a:pPr>
            <a:r>
              <a:rPr lang="en-US" sz="2811" spc="84">
                <a:solidFill>
                  <a:srgbClr val="000000"/>
                </a:solidFill>
                <a:latin typeface="Poppins"/>
                <a:ea typeface="Poppins"/>
                <a:cs typeface="Poppins"/>
                <a:sym typeface="Poppins"/>
              </a:rPr>
              <a:t>Minimal references to hate speech indicate a need for further study.</a:t>
            </a:r>
          </a:p>
          <a:p>
            <a:pPr algn="l">
              <a:lnSpc>
                <a:spcPts val="3935"/>
              </a:lnSpc>
              <a:spcBef>
                <a:spcPct val="0"/>
              </a:spcBef>
            </a:pPr>
            <a:r>
              <a:rPr lang="en-US" sz="2811" b="1" spc="84">
                <a:solidFill>
                  <a:srgbClr val="000000"/>
                </a:solidFill>
                <a:latin typeface="Poppins Bold"/>
                <a:ea typeface="Poppins Bold"/>
                <a:cs typeface="Poppins Bold"/>
                <a:sym typeface="Poppins Bold"/>
              </a:rPr>
              <a:t>iv. Location Influence:</a:t>
            </a:r>
          </a:p>
          <a:p>
            <a:pPr marL="606958" lvl="1" indent="-303479" algn="l">
              <a:lnSpc>
                <a:spcPts val="3935"/>
              </a:lnSpc>
              <a:spcBef>
                <a:spcPct val="0"/>
              </a:spcBef>
              <a:buFont typeface="Arial"/>
              <a:buChar char="•"/>
            </a:pPr>
            <a:r>
              <a:rPr lang="en-US" sz="2811" spc="84">
                <a:solidFill>
                  <a:srgbClr val="000000"/>
                </a:solidFill>
                <a:latin typeface="Poppins"/>
                <a:ea typeface="Poppins"/>
                <a:cs typeface="Poppins"/>
                <a:sym typeface="Poppins"/>
              </a:rPr>
              <a:t>Geographic factors impact AI training, leading to potential bias and inequities.</a:t>
            </a:r>
          </a:p>
          <a:p>
            <a:pPr marL="606958" lvl="1" indent="-303479" algn="l">
              <a:lnSpc>
                <a:spcPts val="3935"/>
              </a:lnSpc>
              <a:spcBef>
                <a:spcPct val="0"/>
              </a:spcBef>
              <a:buFont typeface="Arial"/>
              <a:buChar char="•"/>
            </a:pPr>
            <a:r>
              <a:rPr lang="en-US" sz="2811" spc="84">
                <a:solidFill>
                  <a:srgbClr val="000000"/>
                </a:solidFill>
                <a:latin typeface="Poppins"/>
                <a:ea typeface="Poppins"/>
                <a:cs typeface="Poppins"/>
                <a:sym typeface="Poppins"/>
              </a:rPr>
              <a:t>Key dimensions include location, language, culture, gender, and race/ethnicity.</a:t>
            </a:r>
          </a:p>
          <a:p>
            <a:pPr algn="l">
              <a:lnSpc>
                <a:spcPts val="3935"/>
              </a:lnSpc>
              <a:spcBef>
                <a:spcPct val="0"/>
              </a:spcBef>
            </a:pPr>
            <a:endParaRPr lang="en-US" sz="2811" spc="84">
              <a:solidFill>
                <a:srgbClr val="000000"/>
              </a:solidFill>
              <a:latin typeface="Poppins"/>
              <a:ea typeface="Poppins"/>
              <a:cs typeface="Poppins"/>
              <a:sym typeface="Poppins"/>
            </a:endParaRPr>
          </a:p>
        </p:txBody>
      </p:sp>
      <p:sp>
        <p:nvSpPr>
          <p:cNvPr id="3" name="TextBox 3"/>
          <p:cNvSpPr txBox="1"/>
          <p:nvPr/>
        </p:nvSpPr>
        <p:spPr>
          <a:xfrm>
            <a:off x="3505200" y="114300"/>
            <a:ext cx="13360394" cy="1141338"/>
          </a:xfrm>
          <a:prstGeom prst="rect">
            <a:avLst/>
          </a:prstGeom>
        </p:spPr>
        <p:txBody>
          <a:bodyPr wrap="square" lIns="0" tIns="0" rIns="0" bIns="0" rtlCol="0" anchor="t">
            <a:spAutoFit/>
          </a:bodyPr>
          <a:lstStyle/>
          <a:p>
            <a:pPr algn="ctr">
              <a:lnSpc>
                <a:spcPts val="8867"/>
              </a:lnSpc>
              <a:spcBef>
                <a:spcPct val="0"/>
              </a:spcBef>
            </a:pPr>
            <a:r>
              <a:rPr lang="en-US" sz="6821" b="1" dirty="0">
                <a:solidFill>
                  <a:srgbClr val="000000"/>
                </a:solidFill>
                <a:latin typeface="Poppins Bold"/>
                <a:ea typeface="Poppins Bold"/>
                <a:cs typeface="Poppins Bold"/>
                <a:sym typeface="Poppins Bold"/>
              </a:rPr>
              <a:t>Key Findings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3EE"/>
        </a:solidFill>
        <a:effectLst/>
      </p:bgPr>
    </p:bg>
    <p:spTree>
      <p:nvGrpSpPr>
        <p:cNvPr id="1" name=""/>
        <p:cNvGrpSpPr/>
        <p:nvPr/>
      </p:nvGrpSpPr>
      <p:grpSpPr>
        <a:xfrm>
          <a:off x="0" y="0"/>
          <a:ext cx="0" cy="0"/>
          <a:chOff x="0" y="0"/>
          <a:chExt cx="0" cy="0"/>
        </a:xfrm>
      </p:grpSpPr>
      <p:sp>
        <p:nvSpPr>
          <p:cNvPr id="2" name="TextBox 2"/>
          <p:cNvSpPr txBox="1"/>
          <p:nvPr/>
        </p:nvSpPr>
        <p:spPr>
          <a:xfrm>
            <a:off x="1028700" y="847725"/>
            <a:ext cx="4991100" cy="1095375"/>
          </a:xfrm>
          <a:prstGeom prst="rect">
            <a:avLst/>
          </a:prstGeom>
        </p:spPr>
        <p:txBody>
          <a:bodyPr wrap="square" lIns="0" tIns="0" rIns="0" bIns="0" rtlCol="0" anchor="t">
            <a:spAutoFit/>
          </a:bodyPr>
          <a:lstStyle/>
          <a:p>
            <a:pPr algn="ctr">
              <a:lnSpc>
                <a:spcPts val="8400"/>
              </a:lnSpc>
              <a:spcBef>
                <a:spcPct val="0"/>
              </a:spcBef>
            </a:pPr>
            <a:r>
              <a:rPr lang="en-US" sz="6000" b="1">
                <a:solidFill>
                  <a:srgbClr val="000000"/>
                </a:solidFill>
                <a:latin typeface="Poppins Bold"/>
                <a:ea typeface="Poppins Bold"/>
                <a:cs typeface="Poppins Bold"/>
                <a:sym typeface="Poppins Bold"/>
              </a:rPr>
              <a:t>Limitations</a:t>
            </a:r>
          </a:p>
        </p:txBody>
      </p:sp>
      <p:sp>
        <p:nvSpPr>
          <p:cNvPr id="3" name="TextBox 3"/>
          <p:cNvSpPr txBox="1"/>
          <p:nvPr/>
        </p:nvSpPr>
        <p:spPr>
          <a:xfrm>
            <a:off x="617761" y="2434892"/>
            <a:ext cx="16382252" cy="3977005"/>
          </a:xfrm>
          <a:prstGeom prst="rect">
            <a:avLst/>
          </a:prstGeom>
        </p:spPr>
        <p:txBody>
          <a:bodyPr lIns="0" tIns="0" rIns="0" bIns="0" rtlCol="0" anchor="t">
            <a:spAutoFit/>
          </a:bodyPr>
          <a:lstStyle/>
          <a:p>
            <a:pPr marL="604519" lvl="1" indent="-302260" algn="just">
              <a:lnSpc>
                <a:spcPts val="3919"/>
              </a:lnSpc>
              <a:buFont typeface="Arial"/>
              <a:buChar char="•"/>
            </a:pPr>
            <a:r>
              <a:rPr lang="en-US" sz="2799" b="1" spc="83">
                <a:solidFill>
                  <a:srgbClr val="000000"/>
                </a:solidFill>
                <a:latin typeface="Poppins Bold"/>
                <a:ea typeface="Poppins Bold"/>
                <a:cs typeface="Poppins Bold"/>
                <a:sym typeface="Poppins Bold"/>
              </a:rPr>
              <a:t>Limited Sample Size:</a:t>
            </a:r>
            <a:r>
              <a:rPr lang="en-US" sz="2799" spc="83">
                <a:solidFill>
                  <a:srgbClr val="000000"/>
                </a:solidFill>
                <a:latin typeface="Poppins"/>
                <a:ea typeface="Poppins"/>
                <a:cs typeface="Poppins"/>
                <a:sym typeface="Poppins"/>
              </a:rPr>
              <a:t> The number of respondents interviewed was not as extensive as we intended to reach.</a:t>
            </a:r>
          </a:p>
          <a:p>
            <a:pPr algn="just">
              <a:lnSpc>
                <a:spcPts val="3919"/>
              </a:lnSpc>
            </a:pPr>
            <a:endParaRPr lang="en-US" sz="2799" spc="83">
              <a:solidFill>
                <a:srgbClr val="000000"/>
              </a:solidFill>
              <a:latin typeface="Poppins"/>
              <a:ea typeface="Poppins"/>
              <a:cs typeface="Poppins"/>
              <a:sym typeface="Poppins"/>
            </a:endParaRPr>
          </a:p>
          <a:p>
            <a:pPr marL="604519" lvl="1" indent="-302260" algn="just">
              <a:lnSpc>
                <a:spcPts val="3919"/>
              </a:lnSpc>
              <a:buFont typeface="Arial"/>
              <a:buChar char="•"/>
            </a:pPr>
            <a:r>
              <a:rPr lang="en-US" sz="2799" spc="83">
                <a:solidFill>
                  <a:srgbClr val="000000"/>
                </a:solidFill>
                <a:latin typeface="Poppins"/>
                <a:ea typeface="Poppins"/>
                <a:cs typeface="Poppins"/>
                <a:sym typeface="Poppins"/>
              </a:rPr>
              <a:t>A large part of our respondents are </a:t>
            </a:r>
            <a:r>
              <a:rPr lang="en-US" sz="2799" b="1" spc="83">
                <a:solidFill>
                  <a:srgbClr val="000000"/>
                </a:solidFill>
                <a:latin typeface="Poppins Bold"/>
                <a:ea typeface="Poppins Bold"/>
                <a:cs typeface="Poppins Bold"/>
                <a:sym typeface="Poppins Bold"/>
              </a:rPr>
              <a:t>white-collar workers</a:t>
            </a:r>
            <a:r>
              <a:rPr lang="en-US" sz="2799" spc="83">
                <a:solidFill>
                  <a:srgbClr val="000000"/>
                </a:solidFill>
                <a:latin typeface="Poppins"/>
                <a:ea typeface="Poppins"/>
                <a:cs typeface="Poppins"/>
                <a:sym typeface="Poppins"/>
              </a:rPr>
              <a:t>, which leaves out the rest of the population who are not formally employed.</a:t>
            </a:r>
          </a:p>
          <a:p>
            <a:pPr algn="just">
              <a:lnSpc>
                <a:spcPts val="3919"/>
              </a:lnSpc>
            </a:pPr>
            <a:endParaRPr lang="en-US" sz="2799" spc="83">
              <a:solidFill>
                <a:srgbClr val="000000"/>
              </a:solidFill>
              <a:latin typeface="Poppins"/>
              <a:ea typeface="Poppins"/>
              <a:cs typeface="Poppins"/>
              <a:sym typeface="Poppins"/>
            </a:endParaRPr>
          </a:p>
          <a:p>
            <a:pPr marL="604519" lvl="1" indent="-302260" algn="just">
              <a:lnSpc>
                <a:spcPts val="3919"/>
              </a:lnSpc>
              <a:spcBef>
                <a:spcPct val="0"/>
              </a:spcBef>
              <a:buFont typeface="Arial"/>
              <a:buChar char="•"/>
            </a:pPr>
            <a:r>
              <a:rPr lang="en-US" sz="2799" spc="83">
                <a:solidFill>
                  <a:srgbClr val="000000"/>
                </a:solidFill>
                <a:latin typeface="Poppins"/>
                <a:ea typeface="Poppins"/>
                <a:cs typeface="Poppins"/>
                <a:sym typeface="Poppins"/>
              </a:rPr>
              <a:t>The majority of our respondents are </a:t>
            </a:r>
            <a:r>
              <a:rPr lang="en-US" sz="2799" b="1" spc="83">
                <a:solidFill>
                  <a:srgbClr val="000000"/>
                </a:solidFill>
                <a:latin typeface="Poppins Bold"/>
                <a:ea typeface="Poppins Bold"/>
                <a:cs typeface="Poppins Bold"/>
                <a:sym typeface="Poppins Bold"/>
              </a:rPr>
              <a:t>African</a:t>
            </a:r>
            <a:r>
              <a:rPr lang="en-US" sz="2799" spc="83">
                <a:solidFill>
                  <a:srgbClr val="000000"/>
                </a:solidFill>
                <a:latin typeface="Poppins"/>
                <a:ea typeface="Poppins"/>
                <a:cs typeface="Poppins"/>
                <a:sym typeface="Poppins"/>
              </a:rPr>
              <a:t>, we are aware that it is not Africans only who reside in the continent, and as such there could be some bias. </a:t>
            </a:r>
            <a:r>
              <a:rPr lang="en-US" sz="2799" b="1" spc="83">
                <a:solidFill>
                  <a:srgbClr val="000000"/>
                </a:solidFill>
                <a:latin typeface="Poppins Bold"/>
                <a:ea typeface="Poppins Bold"/>
                <a:cs typeface="Poppins Bold"/>
                <a:sym typeface="Poppins Bold"/>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3EE"/>
        </a:solidFill>
        <a:effectLst/>
      </p:bgPr>
    </p:bg>
    <p:spTree>
      <p:nvGrpSpPr>
        <p:cNvPr id="1" name=""/>
        <p:cNvGrpSpPr/>
        <p:nvPr/>
      </p:nvGrpSpPr>
      <p:grpSpPr>
        <a:xfrm>
          <a:off x="0" y="0"/>
          <a:ext cx="0" cy="0"/>
          <a:chOff x="0" y="0"/>
          <a:chExt cx="0" cy="0"/>
        </a:xfrm>
      </p:grpSpPr>
      <p:sp>
        <p:nvSpPr>
          <p:cNvPr id="2" name="Freeform 2"/>
          <p:cNvSpPr/>
          <p:nvPr/>
        </p:nvSpPr>
        <p:spPr>
          <a:xfrm>
            <a:off x="1215690" y="739542"/>
            <a:ext cx="16322760" cy="8737269"/>
          </a:xfrm>
          <a:custGeom>
            <a:avLst/>
            <a:gdLst/>
            <a:ahLst/>
            <a:cxnLst/>
            <a:rect l="l" t="t" r="r" b="b"/>
            <a:pathLst>
              <a:path w="16322760" h="8737269">
                <a:moveTo>
                  <a:pt x="0" y="0"/>
                </a:moveTo>
                <a:lnTo>
                  <a:pt x="16322760" y="0"/>
                </a:lnTo>
                <a:lnTo>
                  <a:pt x="16322760" y="8737269"/>
                </a:lnTo>
                <a:lnTo>
                  <a:pt x="0" y="8737269"/>
                </a:lnTo>
                <a:lnTo>
                  <a:pt x="0" y="0"/>
                </a:lnTo>
                <a:close/>
              </a:path>
            </a:pathLst>
          </a:custGeom>
          <a:blipFill>
            <a:blip r:embed="rId2"/>
            <a:stretch>
              <a:fillRect t="-22382" b="-13446"/>
            </a:stretch>
          </a:blipFill>
        </p:spPr>
      </p:sp>
      <p:sp>
        <p:nvSpPr>
          <p:cNvPr id="3" name="TextBox 3"/>
          <p:cNvSpPr txBox="1"/>
          <p:nvPr/>
        </p:nvSpPr>
        <p:spPr>
          <a:xfrm>
            <a:off x="2524403" y="4188778"/>
            <a:ext cx="9610874" cy="1652269"/>
          </a:xfrm>
          <a:prstGeom prst="rect">
            <a:avLst/>
          </a:prstGeom>
        </p:spPr>
        <p:txBody>
          <a:bodyPr lIns="0" tIns="0" rIns="0" bIns="0" rtlCol="0" anchor="t">
            <a:spAutoFit/>
          </a:bodyPr>
          <a:lstStyle/>
          <a:p>
            <a:pPr algn="ctr">
              <a:lnSpc>
                <a:spcPts val="12880"/>
              </a:lnSpc>
              <a:spcBef>
                <a:spcPct val="0"/>
              </a:spcBef>
            </a:pPr>
            <a:r>
              <a:rPr lang="en-US" sz="9200" b="1">
                <a:solidFill>
                  <a:srgbClr val="000000"/>
                </a:solidFill>
                <a:latin typeface="Poppins Bold"/>
                <a:ea typeface="Poppins Bold"/>
                <a:cs typeface="Poppins Bold"/>
                <a:sym typeface="Poppins Bold"/>
              </a:rPr>
              <a:t>VISUALIZATIONS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3EE"/>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6230600" cy="8404639"/>
          </a:xfrm>
          <a:custGeom>
            <a:avLst/>
            <a:gdLst/>
            <a:ahLst/>
            <a:cxnLst/>
            <a:rect l="l" t="t" r="r" b="b"/>
            <a:pathLst>
              <a:path w="16230600" h="8404639">
                <a:moveTo>
                  <a:pt x="0" y="0"/>
                </a:moveTo>
                <a:lnTo>
                  <a:pt x="16230600" y="0"/>
                </a:lnTo>
                <a:lnTo>
                  <a:pt x="16230600" y="8404639"/>
                </a:lnTo>
                <a:lnTo>
                  <a:pt x="0" y="8404639"/>
                </a:lnTo>
                <a:lnTo>
                  <a:pt x="0" y="0"/>
                </a:lnTo>
                <a:close/>
              </a:path>
            </a:pathLst>
          </a:custGeom>
          <a:blipFill>
            <a:blip r:embed="rId2">
              <a:alphaModFix amt="47000"/>
            </a:blip>
            <a:stretch>
              <a:fillRect t="-40923" b="-52191"/>
            </a:stretch>
          </a:blipFill>
        </p:spPr>
      </p:sp>
      <p:sp>
        <p:nvSpPr>
          <p:cNvPr id="3" name="TextBox 3"/>
          <p:cNvSpPr txBox="1"/>
          <p:nvPr/>
        </p:nvSpPr>
        <p:spPr>
          <a:xfrm>
            <a:off x="3102471" y="4046759"/>
            <a:ext cx="12083058" cy="1652269"/>
          </a:xfrm>
          <a:prstGeom prst="rect">
            <a:avLst/>
          </a:prstGeom>
        </p:spPr>
        <p:txBody>
          <a:bodyPr lIns="0" tIns="0" rIns="0" bIns="0" rtlCol="0" anchor="t">
            <a:spAutoFit/>
          </a:bodyPr>
          <a:lstStyle/>
          <a:p>
            <a:pPr algn="ctr">
              <a:lnSpc>
                <a:spcPts val="12880"/>
              </a:lnSpc>
            </a:pPr>
            <a:r>
              <a:rPr lang="en-US" sz="9200" b="1">
                <a:solidFill>
                  <a:srgbClr val="000000"/>
                </a:solidFill>
                <a:latin typeface="Poppins Bold"/>
                <a:ea typeface="Poppins Bold"/>
                <a:cs typeface="Poppins Bold"/>
                <a:sym typeface="Poppins Bold"/>
              </a:rPr>
              <a:t>CHAT GPT VS GEMINI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3EE"/>
        </a:solidFill>
        <a:effectLst/>
      </p:bgPr>
    </p:bg>
    <p:spTree>
      <p:nvGrpSpPr>
        <p:cNvPr id="1" name=""/>
        <p:cNvGrpSpPr/>
        <p:nvPr/>
      </p:nvGrpSpPr>
      <p:grpSpPr>
        <a:xfrm>
          <a:off x="0" y="0"/>
          <a:ext cx="0" cy="0"/>
          <a:chOff x="0" y="0"/>
          <a:chExt cx="0" cy="0"/>
        </a:xfrm>
      </p:grpSpPr>
      <p:sp>
        <p:nvSpPr>
          <p:cNvPr id="2" name="Freeform 2"/>
          <p:cNvSpPr/>
          <p:nvPr/>
        </p:nvSpPr>
        <p:spPr>
          <a:xfrm>
            <a:off x="742373" y="710565"/>
            <a:ext cx="5778062" cy="9112139"/>
          </a:xfrm>
          <a:custGeom>
            <a:avLst/>
            <a:gdLst/>
            <a:ahLst/>
            <a:cxnLst/>
            <a:rect l="l" t="t" r="r" b="b"/>
            <a:pathLst>
              <a:path w="5778062" h="9112139">
                <a:moveTo>
                  <a:pt x="0" y="0"/>
                </a:moveTo>
                <a:lnTo>
                  <a:pt x="5778063" y="0"/>
                </a:lnTo>
                <a:lnTo>
                  <a:pt x="5778063" y="9112139"/>
                </a:lnTo>
                <a:lnTo>
                  <a:pt x="0" y="9112139"/>
                </a:lnTo>
                <a:lnTo>
                  <a:pt x="0" y="0"/>
                </a:lnTo>
                <a:close/>
              </a:path>
            </a:pathLst>
          </a:custGeom>
          <a:blipFill>
            <a:blip r:embed="rId2"/>
            <a:stretch>
              <a:fillRect l="-28851" r="-28851"/>
            </a:stretch>
          </a:blipFill>
        </p:spPr>
      </p:sp>
      <p:sp>
        <p:nvSpPr>
          <p:cNvPr id="3" name="TextBox 3"/>
          <p:cNvSpPr txBox="1"/>
          <p:nvPr/>
        </p:nvSpPr>
        <p:spPr>
          <a:xfrm>
            <a:off x="8096073" y="529590"/>
            <a:ext cx="9465118" cy="1095375"/>
          </a:xfrm>
          <a:prstGeom prst="rect">
            <a:avLst/>
          </a:prstGeom>
        </p:spPr>
        <p:txBody>
          <a:bodyPr lIns="0" tIns="0" rIns="0" bIns="0" rtlCol="0" anchor="t">
            <a:spAutoFit/>
          </a:bodyPr>
          <a:lstStyle/>
          <a:p>
            <a:pPr algn="ctr">
              <a:lnSpc>
                <a:spcPts val="8400"/>
              </a:lnSpc>
            </a:pPr>
            <a:r>
              <a:rPr lang="en-US" sz="6000" b="1">
                <a:solidFill>
                  <a:srgbClr val="000000"/>
                </a:solidFill>
                <a:latin typeface="Poppins Bold"/>
                <a:ea typeface="Poppins Bold"/>
                <a:cs typeface="Poppins Bold"/>
                <a:sym typeface="Poppins Bold"/>
              </a:rPr>
              <a:t>Recommendations</a:t>
            </a:r>
          </a:p>
        </p:txBody>
      </p:sp>
      <p:sp>
        <p:nvSpPr>
          <p:cNvPr id="4" name="TextBox 4"/>
          <p:cNvSpPr txBox="1"/>
          <p:nvPr/>
        </p:nvSpPr>
        <p:spPr>
          <a:xfrm>
            <a:off x="7049789" y="1738836"/>
            <a:ext cx="11111440" cy="7575500"/>
          </a:xfrm>
          <a:prstGeom prst="rect">
            <a:avLst/>
          </a:prstGeom>
        </p:spPr>
        <p:txBody>
          <a:bodyPr lIns="0" tIns="0" rIns="0" bIns="0" rtlCol="0" anchor="t">
            <a:spAutoFit/>
          </a:bodyPr>
          <a:lstStyle/>
          <a:p>
            <a:pPr marL="540172" lvl="1" indent="-270086" algn="l">
              <a:lnSpc>
                <a:spcPts val="3502"/>
              </a:lnSpc>
              <a:buFont typeface="Arial"/>
              <a:buChar char="•"/>
            </a:pPr>
            <a:r>
              <a:rPr lang="en-US" sz="2501" b="1">
                <a:solidFill>
                  <a:srgbClr val="000000"/>
                </a:solidFill>
                <a:latin typeface="Poppins Bold"/>
                <a:ea typeface="Poppins Bold"/>
                <a:cs typeface="Poppins Bold"/>
                <a:sym typeface="Poppins Bold"/>
              </a:rPr>
              <a:t>Diversity &amp; Inclusion</a:t>
            </a:r>
            <a:r>
              <a:rPr lang="en-US" sz="2501">
                <a:solidFill>
                  <a:srgbClr val="000000"/>
                </a:solidFill>
                <a:latin typeface="Poppins"/>
                <a:ea typeface="Poppins"/>
                <a:cs typeface="Poppins"/>
                <a:sym typeface="Poppins"/>
              </a:rPr>
              <a:t>: Train AI on diverse datasets and engage varied users during development to identify biases.</a:t>
            </a:r>
          </a:p>
          <a:p>
            <a:pPr marL="540172" lvl="1" indent="-270086" algn="l">
              <a:lnSpc>
                <a:spcPts val="3502"/>
              </a:lnSpc>
              <a:buFont typeface="Arial"/>
              <a:buChar char="•"/>
            </a:pPr>
            <a:r>
              <a:rPr lang="en-US" sz="2501" b="1">
                <a:solidFill>
                  <a:srgbClr val="000000"/>
                </a:solidFill>
                <a:latin typeface="Poppins Bold"/>
                <a:ea typeface="Poppins Bold"/>
                <a:cs typeface="Poppins Bold"/>
                <a:sym typeface="Poppins Bold"/>
              </a:rPr>
              <a:t>Fact-Checking</a:t>
            </a:r>
            <a:r>
              <a:rPr lang="en-US" sz="2501">
                <a:solidFill>
                  <a:srgbClr val="000000"/>
                </a:solidFill>
                <a:latin typeface="Poppins"/>
                <a:ea typeface="Poppins"/>
                <a:cs typeface="Poppins"/>
                <a:sym typeface="Poppins"/>
              </a:rPr>
              <a:t>: Implement robust mechanisms to detect misinformation and deepfakes.</a:t>
            </a:r>
          </a:p>
          <a:p>
            <a:pPr marL="540172" lvl="1" indent="-270086" algn="l">
              <a:lnSpc>
                <a:spcPts val="3502"/>
              </a:lnSpc>
              <a:buFont typeface="Arial"/>
              <a:buChar char="•"/>
            </a:pPr>
            <a:r>
              <a:rPr lang="en-US" sz="2501" b="1">
                <a:solidFill>
                  <a:srgbClr val="000000"/>
                </a:solidFill>
                <a:latin typeface="Poppins Bold"/>
                <a:ea typeface="Poppins Bold"/>
                <a:cs typeface="Poppins Bold"/>
                <a:sym typeface="Poppins Bold"/>
              </a:rPr>
              <a:t>Privacy &amp; Security</a:t>
            </a:r>
            <a:r>
              <a:rPr lang="en-US" sz="2501">
                <a:solidFill>
                  <a:srgbClr val="000000"/>
                </a:solidFill>
                <a:latin typeface="Poppins"/>
                <a:ea typeface="Poppins"/>
                <a:cs typeface="Poppins"/>
                <a:sym typeface="Poppins"/>
              </a:rPr>
              <a:t>: Prioritize user privacy and data security to build trust.</a:t>
            </a:r>
          </a:p>
          <a:p>
            <a:pPr marL="540172" lvl="1" indent="-270086" algn="l">
              <a:lnSpc>
                <a:spcPts val="3502"/>
              </a:lnSpc>
              <a:buFont typeface="Arial"/>
              <a:buChar char="•"/>
            </a:pPr>
            <a:r>
              <a:rPr lang="en-US" sz="2501" b="1">
                <a:solidFill>
                  <a:srgbClr val="000000"/>
                </a:solidFill>
                <a:latin typeface="Poppins Bold"/>
                <a:ea typeface="Poppins Bold"/>
                <a:cs typeface="Poppins Bold"/>
                <a:sym typeface="Poppins Bold"/>
              </a:rPr>
              <a:t>Personalization</a:t>
            </a:r>
            <a:r>
              <a:rPr lang="en-US" sz="2501">
                <a:solidFill>
                  <a:srgbClr val="000000"/>
                </a:solidFill>
                <a:latin typeface="Poppins"/>
                <a:ea typeface="Poppins"/>
                <a:cs typeface="Poppins"/>
                <a:sym typeface="Poppins"/>
              </a:rPr>
              <a:t>: Allow users to customize their AI experience based on preferences.</a:t>
            </a:r>
          </a:p>
          <a:p>
            <a:pPr marL="540172" lvl="1" indent="-270086" algn="l">
              <a:lnSpc>
                <a:spcPts val="3502"/>
              </a:lnSpc>
              <a:buFont typeface="Arial"/>
              <a:buChar char="•"/>
            </a:pPr>
            <a:r>
              <a:rPr lang="en-US" sz="2501" b="1">
                <a:solidFill>
                  <a:srgbClr val="000000"/>
                </a:solidFill>
                <a:latin typeface="Poppins Bold"/>
                <a:ea typeface="Poppins Bold"/>
                <a:cs typeface="Poppins Bold"/>
                <a:sym typeface="Poppins Bold"/>
              </a:rPr>
              <a:t>Continuous Improvement</a:t>
            </a:r>
            <a:r>
              <a:rPr lang="en-US" sz="2501">
                <a:solidFill>
                  <a:srgbClr val="000000"/>
                </a:solidFill>
                <a:latin typeface="Poppins"/>
                <a:ea typeface="Poppins"/>
                <a:cs typeface="Poppins"/>
                <a:sym typeface="Poppins"/>
              </a:rPr>
              <a:t>: Conduct ongoing research and monitor AI systems to adapt to societal changes.</a:t>
            </a:r>
          </a:p>
          <a:p>
            <a:pPr marL="540172" lvl="1" indent="-270086" algn="l">
              <a:lnSpc>
                <a:spcPts val="3502"/>
              </a:lnSpc>
              <a:buFont typeface="Arial"/>
              <a:buChar char="•"/>
            </a:pPr>
            <a:r>
              <a:rPr lang="en-US" sz="2501" b="1">
                <a:solidFill>
                  <a:srgbClr val="000000"/>
                </a:solidFill>
                <a:latin typeface="Poppins Bold"/>
                <a:ea typeface="Poppins Bold"/>
                <a:cs typeface="Poppins Bold"/>
                <a:sym typeface="Poppins Bold"/>
              </a:rPr>
              <a:t>User-Friendly Design</a:t>
            </a:r>
            <a:r>
              <a:rPr lang="en-US" sz="2501">
                <a:solidFill>
                  <a:srgbClr val="000000"/>
                </a:solidFill>
                <a:latin typeface="Poppins"/>
                <a:ea typeface="Poppins"/>
                <a:cs typeface="Poppins"/>
                <a:sym typeface="Poppins"/>
              </a:rPr>
              <a:t>: Ensure platforms integrate seamlessly into workflows with high-quality responses.</a:t>
            </a:r>
          </a:p>
          <a:p>
            <a:pPr marL="540172" lvl="1" indent="-270086" algn="l">
              <a:lnSpc>
                <a:spcPts val="3502"/>
              </a:lnSpc>
              <a:buFont typeface="Arial"/>
              <a:buChar char="•"/>
            </a:pPr>
            <a:r>
              <a:rPr lang="en-US" sz="2501" b="1">
                <a:solidFill>
                  <a:srgbClr val="000000"/>
                </a:solidFill>
                <a:latin typeface="Poppins Bold"/>
                <a:ea typeface="Poppins Bold"/>
                <a:cs typeface="Poppins Bold"/>
                <a:sym typeface="Poppins Bold"/>
              </a:rPr>
              <a:t>Combat Misinformation</a:t>
            </a:r>
            <a:r>
              <a:rPr lang="en-US" sz="2501">
                <a:solidFill>
                  <a:srgbClr val="000000"/>
                </a:solidFill>
                <a:latin typeface="Poppins"/>
                <a:ea typeface="Poppins"/>
                <a:cs typeface="Poppins"/>
                <a:sym typeface="Poppins"/>
              </a:rPr>
              <a:t>: Focus on addressing misinformation and explore educational initiatives related to deepfakes.</a:t>
            </a:r>
          </a:p>
          <a:p>
            <a:pPr marL="540172" lvl="1" indent="-270086" algn="l">
              <a:lnSpc>
                <a:spcPts val="3502"/>
              </a:lnSpc>
              <a:buFont typeface="Arial"/>
              <a:buChar char="•"/>
            </a:pPr>
            <a:r>
              <a:rPr lang="en-US" sz="2501" b="1">
                <a:solidFill>
                  <a:srgbClr val="000000"/>
                </a:solidFill>
                <a:latin typeface="Poppins Bold"/>
                <a:ea typeface="Poppins Bold"/>
                <a:cs typeface="Poppins Bold"/>
                <a:sym typeface="Poppins Bold"/>
              </a:rPr>
              <a:t>Bias Audits</a:t>
            </a:r>
            <a:r>
              <a:rPr lang="en-US" sz="2501">
                <a:solidFill>
                  <a:srgbClr val="000000"/>
                </a:solidFill>
                <a:latin typeface="Poppins"/>
                <a:ea typeface="Poppins"/>
                <a:cs typeface="Poppins"/>
                <a:sym typeface="Poppins"/>
              </a:rPr>
              <a:t>: Conduct regular audits to identify and mitigate biases using diverse evaluation teams.</a:t>
            </a:r>
          </a:p>
          <a:p>
            <a:pPr algn="ctr">
              <a:lnSpc>
                <a:spcPts val="3502"/>
              </a:lnSpc>
            </a:pPr>
            <a:endParaRPr lang="en-US" sz="2501">
              <a:solidFill>
                <a:srgbClr val="000000"/>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3EE"/>
        </a:solidFill>
        <a:effectLst/>
      </p:bgPr>
    </p:bg>
    <p:spTree>
      <p:nvGrpSpPr>
        <p:cNvPr id="1" name=""/>
        <p:cNvGrpSpPr/>
        <p:nvPr/>
      </p:nvGrpSpPr>
      <p:grpSpPr>
        <a:xfrm>
          <a:off x="0" y="0"/>
          <a:ext cx="0" cy="0"/>
          <a:chOff x="0" y="0"/>
          <a:chExt cx="0" cy="0"/>
        </a:xfrm>
      </p:grpSpPr>
      <p:sp>
        <p:nvSpPr>
          <p:cNvPr id="2" name="TextBox 2"/>
          <p:cNvSpPr txBox="1"/>
          <p:nvPr/>
        </p:nvSpPr>
        <p:spPr>
          <a:xfrm>
            <a:off x="3689053" y="1102678"/>
            <a:ext cx="9793997" cy="1095375"/>
          </a:xfrm>
          <a:prstGeom prst="rect">
            <a:avLst/>
          </a:prstGeom>
        </p:spPr>
        <p:txBody>
          <a:bodyPr lIns="0" tIns="0" rIns="0" bIns="0" rtlCol="0" anchor="t">
            <a:spAutoFit/>
          </a:bodyPr>
          <a:lstStyle/>
          <a:p>
            <a:pPr algn="ctr">
              <a:lnSpc>
                <a:spcPts val="8400"/>
              </a:lnSpc>
            </a:pPr>
            <a:r>
              <a:rPr lang="en-US" sz="6000" b="1">
                <a:solidFill>
                  <a:srgbClr val="000000"/>
                </a:solidFill>
                <a:latin typeface="Poppins Bold"/>
                <a:ea typeface="Poppins Bold"/>
                <a:cs typeface="Poppins Bold"/>
                <a:sym typeface="Poppins Bold"/>
              </a:rPr>
              <a:t>Actionable Insights</a:t>
            </a:r>
          </a:p>
        </p:txBody>
      </p:sp>
      <p:sp>
        <p:nvSpPr>
          <p:cNvPr id="3" name="TextBox 3"/>
          <p:cNvSpPr txBox="1"/>
          <p:nvPr/>
        </p:nvSpPr>
        <p:spPr>
          <a:xfrm>
            <a:off x="1028700" y="2770306"/>
            <a:ext cx="17096128" cy="7052509"/>
          </a:xfrm>
          <a:prstGeom prst="rect">
            <a:avLst/>
          </a:prstGeom>
        </p:spPr>
        <p:txBody>
          <a:bodyPr lIns="0" tIns="0" rIns="0" bIns="0" rtlCol="0" anchor="t">
            <a:spAutoFit/>
          </a:bodyPr>
          <a:lstStyle/>
          <a:p>
            <a:pPr algn="l">
              <a:lnSpc>
                <a:spcPts val="3882"/>
              </a:lnSpc>
            </a:pPr>
            <a:endParaRPr/>
          </a:p>
          <a:p>
            <a:pPr algn="l">
              <a:lnSpc>
                <a:spcPts val="3882"/>
              </a:lnSpc>
            </a:pPr>
            <a:r>
              <a:rPr lang="en-US" sz="2773">
                <a:solidFill>
                  <a:srgbClr val="000000"/>
                </a:solidFill>
                <a:latin typeface="Poppins"/>
                <a:ea typeface="Poppins"/>
                <a:cs typeface="Poppins"/>
                <a:sym typeface="Poppins"/>
              </a:rPr>
              <a:t>Throughout the project, we realized the need for databases on AI usage within Africa. Institutions and individuals have the opportunity to create and make available. This would be helpful to anyone looking to research further on AI in the African context.</a:t>
            </a:r>
          </a:p>
          <a:p>
            <a:pPr algn="l">
              <a:lnSpc>
                <a:spcPts val="3466"/>
              </a:lnSpc>
            </a:pPr>
            <a:endParaRPr lang="en-US" sz="2773">
              <a:solidFill>
                <a:srgbClr val="000000"/>
              </a:solidFill>
              <a:latin typeface="Poppins"/>
              <a:ea typeface="Poppins"/>
              <a:cs typeface="Poppins"/>
              <a:sym typeface="Poppins"/>
            </a:endParaRPr>
          </a:p>
          <a:p>
            <a:pPr algn="l">
              <a:lnSpc>
                <a:spcPts val="3882"/>
              </a:lnSpc>
              <a:spcBef>
                <a:spcPct val="0"/>
              </a:spcBef>
            </a:pPr>
            <a:r>
              <a:rPr lang="en-US" sz="2773">
                <a:solidFill>
                  <a:srgbClr val="000000"/>
                </a:solidFill>
                <a:latin typeface="Poppins"/>
                <a:ea typeface="Poppins"/>
                <a:cs typeface="Poppins"/>
                <a:sym typeface="Poppins"/>
              </a:rPr>
              <a:t>To empower more women to use Gen AI, we propose the following. </a:t>
            </a:r>
          </a:p>
          <a:p>
            <a:pPr algn="l">
              <a:lnSpc>
                <a:spcPts val="3882"/>
              </a:lnSpc>
              <a:spcBef>
                <a:spcPct val="0"/>
              </a:spcBef>
            </a:pPr>
            <a:endParaRPr lang="en-US" sz="2773">
              <a:solidFill>
                <a:srgbClr val="000000"/>
              </a:solidFill>
              <a:latin typeface="Poppins"/>
              <a:ea typeface="Poppins"/>
              <a:cs typeface="Poppins"/>
              <a:sym typeface="Poppins"/>
            </a:endParaRPr>
          </a:p>
          <a:p>
            <a:pPr marL="598804" lvl="1" indent="-299402" algn="l">
              <a:lnSpc>
                <a:spcPts val="3882"/>
              </a:lnSpc>
              <a:buFont typeface="Arial"/>
              <a:buChar char="•"/>
            </a:pPr>
            <a:r>
              <a:rPr lang="en-US" sz="2773">
                <a:solidFill>
                  <a:srgbClr val="000000"/>
                </a:solidFill>
                <a:latin typeface="Poppins"/>
                <a:ea typeface="Poppins"/>
                <a:cs typeface="Poppins"/>
                <a:sym typeface="Poppins"/>
              </a:rPr>
              <a:t>Community-Building: Organize AI communities and meetups specifically for women to foster a sense of belonging and support.</a:t>
            </a:r>
          </a:p>
          <a:p>
            <a:pPr marL="598804" lvl="1" indent="-299402" algn="l">
              <a:lnSpc>
                <a:spcPts val="3882"/>
              </a:lnSpc>
              <a:buFont typeface="Arial"/>
              <a:buChar char="•"/>
            </a:pPr>
            <a:r>
              <a:rPr lang="en-US" sz="2773">
                <a:solidFill>
                  <a:srgbClr val="000000"/>
                </a:solidFill>
                <a:latin typeface="Poppins"/>
                <a:ea typeface="Poppins"/>
                <a:cs typeface="Poppins"/>
                <a:sym typeface="Poppins"/>
              </a:rPr>
              <a:t>Role Models: Highlight successful women in AI to inspire others and challenge stereotypes.</a:t>
            </a:r>
          </a:p>
          <a:p>
            <a:pPr marL="598804" lvl="1" indent="-299402" algn="l">
              <a:lnSpc>
                <a:spcPts val="3882"/>
              </a:lnSpc>
              <a:buFont typeface="Arial"/>
              <a:buChar char="•"/>
            </a:pPr>
            <a:r>
              <a:rPr lang="en-US" sz="2773">
                <a:solidFill>
                  <a:srgbClr val="000000"/>
                </a:solidFill>
                <a:latin typeface="Poppins"/>
                <a:ea typeface="Poppins"/>
                <a:cs typeface="Poppins"/>
                <a:sym typeface="Poppins"/>
              </a:rPr>
              <a:t>Accessible Resources: Develop user-friendly AI tools and resources that are inclusive and easy to learn.</a:t>
            </a:r>
          </a:p>
          <a:p>
            <a:pPr algn="l">
              <a:lnSpc>
                <a:spcPts val="3882"/>
              </a:lnSpc>
            </a:pPr>
            <a:endParaRPr lang="en-US" sz="2773">
              <a:solidFill>
                <a:srgbClr val="000000"/>
              </a:solidFill>
              <a:latin typeface="Poppins"/>
              <a:ea typeface="Poppins"/>
              <a:cs typeface="Poppins"/>
              <a:sym typeface="Poppins"/>
            </a:endParaRPr>
          </a:p>
          <a:p>
            <a:pPr algn="l">
              <a:lnSpc>
                <a:spcPts val="1929"/>
              </a:lnSpc>
              <a:spcBef>
                <a:spcPct val="0"/>
              </a:spcBef>
            </a:pPr>
            <a:endParaRPr lang="en-US" sz="2773">
              <a:solidFill>
                <a:srgbClr val="000000"/>
              </a:solidFill>
              <a:latin typeface="Poppins"/>
              <a:ea typeface="Poppins"/>
              <a:cs typeface="Poppins"/>
              <a:sym typeface="Poppins"/>
            </a:endParaRPr>
          </a:p>
          <a:p>
            <a:pPr algn="l">
              <a:lnSpc>
                <a:spcPts val="1929"/>
              </a:lnSpc>
              <a:spcBef>
                <a:spcPct val="0"/>
              </a:spcBef>
            </a:pPr>
            <a:r>
              <a:rPr lang="en-US" sz="1378" b="1">
                <a:solidFill>
                  <a:srgbClr val="000000"/>
                </a:solidFill>
                <a:latin typeface="Poppins Bold"/>
                <a:ea typeface="Poppins Bold"/>
                <a:cs typeface="Poppins Bold"/>
                <a:sym typeface="Poppins Bold"/>
              </a:rPr>
              <a:t>T</a:t>
            </a:r>
          </a:p>
          <a:p>
            <a:pPr algn="l">
              <a:lnSpc>
                <a:spcPts val="1929"/>
              </a:lnSpc>
              <a:spcBef>
                <a:spcPct val="0"/>
              </a:spcBef>
            </a:pPr>
            <a:endParaRPr lang="en-US" sz="1378" b="1">
              <a:solidFill>
                <a:srgbClr val="000000"/>
              </a:solidFill>
              <a:latin typeface="Poppins Bold"/>
              <a:ea typeface="Poppins Bold"/>
              <a:cs typeface="Poppins Bold"/>
              <a:sym typeface="Poppins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3EE"/>
        </a:solidFill>
        <a:effectLst/>
      </p:bgPr>
    </p:bg>
    <p:spTree>
      <p:nvGrpSpPr>
        <p:cNvPr id="1" name=""/>
        <p:cNvGrpSpPr/>
        <p:nvPr/>
      </p:nvGrpSpPr>
      <p:grpSpPr>
        <a:xfrm>
          <a:off x="0" y="0"/>
          <a:ext cx="0" cy="0"/>
          <a:chOff x="0" y="0"/>
          <a:chExt cx="0" cy="0"/>
        </a:xfrm>
      </p:grpSpPr>
      <p:sp>
        <p:nvSpPr>
          <p:cNvPr id="2" name="TextBox 2"/>
          <p:cNvSpPr txBox="1"/>
          <p:nvPr/>
        </p:nvSpPr>
        <p:spPr>
          <a:xfrm>
            <a:off x="5355059" y="4188778"/>
            <a:ext cx="7577882" cy="1652269"/>
          </a:xfrm>
          <a:prstGeom prst="rect">
            <a:avLst/>
          </a:prstGeom>
        </p:spPr>
        <p:txBody>
          <a:bodyPr lIns="0" tIns="0" rIns="0" bIns="0" rtlCol="0" anchor="t">
            <a:spAutoFit/>
          </a:bodyPr>
          <a:lstStyle/>
          <a:p>
            <a:pPr algn="ctr">
              <a:lnSpc>
                <a:spcPts val="12880"/>
              </a:lnSpc>
            </a:pPr>
            <a:r>
              <a:rPr lang="en-US" sz="9200" b="1">
                <a:solidFill>
                  <a:srgbClr val="000000"/>
                </a:solidFill>
                <a:latin typeface="Poppins Bold"/>
                <a:ea typeface="Poppins Bold"/>
                <a:cs typeface="Poppins Bold"/>
                <a:sym typeface="Poppins Bold"/>
              </a:rPr>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3EE"/>
        </a:solidFill>
        <a:effectLst/>
      </p:bgPr>
    </p:bg>
    <p:spTree>
      <p:nvGrpSpPr>
        <p:cNvPr id="1" name=""/>
        <p:cNvGrpSpPr/>
        <p:nvPr/>
      </p:nvGrpSpPr>
      <p:grpSpPr>
        <a:xfrm>
          <a:off x="0" y="0"/>
          <a:ext cx="0" cy="0"/>
          <a:chOff x="0" y="0"/>
          <a:chExt cx="0" cy="0"/>
        </a:xfrm>
      </p:grpSpPr>
      <p:grpSp>
        <p:nvGrpSpPr>
          <p:cNvPr id="2" name="Group 2"/>
          <p:cNvGrpSpPr/>
          <p:nvPr/>
        </p:nvGrpSpPr>
        <p:grpSpPr>
          <a:xfrm>
            <a:off x="909358" y="763980"/>
            <a:ext cx="4527198" cy="907608"/>
            <a:chOff x="0" y="0"/>
            <a:chExt cx="3475097" cy="696684"/>
          </a:xfrm>
        </p:grpSpPr>
        <p:sp>
          <p:nvSpPr>
            <p:cNvPr id="3" name="Freeform 3"/>
            <p:cNvSpPr/>
            <p:nvPr/>
          </p:nvSpPr>
          <p:spPr>
            <a:xfrm>
              <a:off x="0" y="0"/>
              <a:ext cx="3475096" cy="696684"/>
            </a:xfrm>
            <a:custGeom>
              <a:avLst/>
              <a:gdLst/>
              <a:ahLst/>
              <a:cxnLst/>
              <a:rect l="l" t="t" r="r" b="b"/>
              <a:pathLst>
                <a:path w="3475096" h="696684">
                  <a:moveTo>
                    <a:pt x="3271896" y="0"/>
                  </a:moveTo>
                  <a:cubicBezTo>
                    <a:pt x="3384121" y="0"/>
                    <a:pt x="3475096" y="155958"/>
                    <a:pt x="3475096" y="348342"/>
                  </a:cubicBezTo>
                  <a:cubicBezTo>
                    <a:pt x="3475096" y="540726"/>
                    <a:pt x="3384121" y="696684"/>
                    <a:pt x="3271896" y="696684"/>
                  </a:cubicBezTo>
                  <a:lnTo>
                    <a:pt x="203200" y="696684"/>
                  </a:lnTo>
                  <a:cubicBezTo>
                    <a:pt x="90976" y="696684"/>
                    <a:pt x="0" y="540726"/>
                    <a:pt x="0" y="348342"/>
                  </a:cubicBezTo>
                  <a:cubicBezTo>
                    <a:pt x="0" y="155958"/>
                    <a:pt x="90976" y="0"/>
                    <a:pt x="203200" y="0"/>
                  </a:cubicBezTo>
                  <a:close/>
                </a:path>
              </a:pathLst>
            </a:custGeom>
            <a:solidFill>
              <a:srgbClr val="C63B34"/>
            </a:solidFill>
          </p:spPr>
        </p:sp>
        <p:sp>
          <p:nvSpPr>
            <p:cNvPr id="4" name="TextBox 4"/>
            <p:cNvSpPr txBox="1"/>
            <p:nvPr/>
          </p:nvSpPr>
          <p:spPr>
            <a:xfrm>
              <a:off x="0" y="-38100"/>
              <a:ext cx="3475097" cy="734784"/>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197523" y="2428978"/>
            <a:ext cx="2714533" cy="2714522"/>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t="-22333" b="-22333"/>
              </a:stretch>
            </a:blipFill>
          </p:spPr>
        </p:sp>
      </p:grpSp>
      <p:grpSp>
        <p:nvGrpSpPr>
          <p:cNvPr id="7" name="Group 7"/>
          <p:cNvGrpSpPr/>
          <p:nvPr/>
        </p:nvGrpSpPr>
        <p:grpSpPr>
          <a:xfrm>
            <a:off x="1197523" y="5905500"/>
            <a:ext cx="2714533" cy="2714522"/>
            <a:chOff x="0" y="0"/>
            <a:chExt cx="6350000" cy="6349975"/>
          </a:xfrm>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t="-38889" b="-38889"/>
              </a:stretch>
            </a:blipFill>
          </p:spPr>
        </p:sp>
      </p:grpSp>
      <p:grpSp>
        <p:nvGrpSpPr>
          <p:cNvPr id="9" name="Group 9"/>
          <p:cNvGrpSpPr/>
          <p:nvPr/>
        </p:nvGrpSpPr>
        <p:grpSpPr>
          <a:xfrm>
            <a:off x="16781611" y="8859162"/>
            <a:ext cx="711505" cy="71150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54"/>
            </a:solidFill>
          </p:spPr>
        </p:sp>
        <p:sp>
          <p:nvSpPr>
            <p:cNvPr id="11" name="TextBox 11"/>
            <p:cNvSpPr txBox="1"/>
            <p:nvPr/>
          </p:nvSpPr>
          <p:spPr>
            <a:xfrm>
              <a:off x="76200" y="104775"/>
              <a:ext cx="660400" cy="631825"/>
            </a:xfrm>
            <a:prstGeom prst="rect">
              <a:avLst/>
            </a:prstGeom>
          </p:spPr>
          <p:txBody>
            <a:bodyPr lIns="12700" tIns="12700" rIns="12700" bIns="12700" rtlCol="0" anchor="ctr"/>
            <a:lstStyle/>
            <a:p>
              <a:pPr algn="ctr">
                <a:lnSpc>
                  <a:spcPts val="2199"/>
                </a:lnSpc>
              </a:pPr>
              <a:r>
                <a:rPr lang="en-US" sz="2199" b="1">
                  <a:solidFill>
                    <a:srgbClr val="080808"/>
                  </a:solidFill>
                  <a:latin typeface="Poppins Medium"/>
                  <a:ea typeface="Poppins Medium"/>
                  <a:cs typeface="Poppins Medium"/>
                  <a:sym typeface="Poppins Medium"/>
                </a:rPr>
                <a:t>2</a:t>
              </a:r>
            </a:p>
          </p:txBody>
        </p:sp>
      </p:grpSp>
      <p:grpSp>
        <p:nvGrpSpPr>
          <p:cNvPr id="12" name="Group 12"/>
          <p:cNvGrpSpPr/>
          <p:nvPr/>
        </p:nvGrpSpPr>
        <p:grpSpPr>
          <a:xfrm>
            <a:off x="9761390" y="1954870"/>
            <a:ext cx="2843642" cy="3002944"/>
            <a:chOff x="0" y="0"/>
            <a:chExt cx="6652018" cy="7024668"/>
          </a:xfrm>
        </p:grpSpPr>
        <p:sp>
          <p:nvSpPr>
            <p:cNvPr id="13" name="Freeform 13"/>
            <p:cNvSpPr/>
            <p:nvPr/>
          </p:nvSpPr>
          <p:spPr>
            <a:xfrm>
              <a:off x="0" y="0"/>
              <a:ext cx="6652019" cy="7024669"/>
            </a:xfrm>
            <a:custGeom>
              <a:avLst/>
              <a:gdLst/>
              <a:ahLst/>
              <a:cxnLst/>
              <a:rect l="l" t="t" r="r" b="b"/>
              <a:pathLst>
                <a:path w="6652019" h="7024669">
                  <a:moveTo>
                    <a:pt x="6652019" y="3512376"/>
                  </a:moveTo>
                  <a:cubicBezTo>
                    <a:pt x="6652019" y="5452106"/>
                    <a:pt x="5162884" y="7024669"/>
                    <a:pt x="3326009" y="7024669"/>
                  </a:cubicBezTo>
                  <a:cubicBezTo>
                    <a:pt x="1489108" y="7024669"/>
                    <a:pt x="0" y="5452106"/>
                    <a:pt x="0" y="3512376"/>
                  </a:cubicBezTo>
                  <a:cubicBezTo>
                    <a:pt x="0" y="1572549"/>
                    <a:pt x="1489108" y="0"/>
                    <a:pt x="3326009" y="0"/>
                  </a:cubicBezTo>
                  <a:cubicBezTo>
                    <a:pt x="5162911" y="0"/>
                    <a:pt x="6652019" y="1572549"/>
                    <a:pt x="6652019" y="3512376"/>
                  </a:cubicBezTo>
                  <a:close/>
                </a:path>
              </a:pathLst>
            </a:custGeom>
            <a:blipFill>
              <a:blip r:embed="rId4"/>
              <a:stretch>
                <a:fillRect l="-16210" r="-16210"/>
              </a:stretch>
            </a:blipFill>
          </p:spPr>
        </p:sp>
      </p:grpSp>
      <p:grpSp>
        <p:nvGrpSpPr>
          <p:cNvPr id="14" name="Group 14"/>
          <p:cNvGrpSpPr/>
          <p:nvPr/>
        </p:nvGrpSpPr>
        <p:grpSpPr>
          <a:xfrm>
            <a:off x="9761390" y="5886219"/>
            <a:ext cx="2714533" cy="2714522"/>
            <a:chOff x="0" y="0"/>
            <a:chExt cx="6350000" cy="6349975"/>
          </a:xfrm>
        </p:grpSpPr>
        <p:sp>
          <p:nvSpPr>
            <p:cNvPr id="15" name="Freeform 1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25136" r="-25136"/>
              </a:stretch>
            </a:blipFill>
          </p:spPr>
        </p:sp>
      </p:grpSp>
      <p:sp>
        <p:nvSpPr>
          <p:cNvPr id="16" name="TextBox 16"/>
          <p:cNvSpPr txBox="1"/>
          <p:nvPr/>
        </p:nvSpPr>
        <p:spPr>
          <a:xfrm>
            <a:off x="4423692" y="3424289"/>
            <a:ext cx="2357085" cy="762000"/>
          </a:xfrm>
          <a:prstGeom prst="rect">
            <a:avLst/>
          </a:prstGeom>
        </p:spPr>
        <p:txBody>
          <a:bodyPr lIns="0" tIns="0" rIns="0" bIns="0" rtlCol="0" anchor="t">
            <a:spAutoFit/>
          </a:bodyPr>
          <a:lstStyle/>
          <a:p>
            <a:pPr marL="0" lvl="0" indent="0" algn="l">
              <a:lnSpc>
                <a:spcPts val="2999"/>
              </a:lnSpc>
              <a:spcBef>
                <a:spcPct val="0"/>
              </a:spcBef>
            </a:pPr>
            <a:r>
              <a:rPr lang="en-US" sz="2499">
                <a:solidFill>
                  <a:srgbClr val="000000"/>
                </a:solidFill>
                <a:latin typeface="Poppins"/>
                <a:ea typeface="Poppins"/>
                <a:cs typeface="Poppins"/>
                <a:sym typeface="Poppins"/>
              </a:rPr>
              <a:t>Patricia Irungu : Data Scientist</a:t>
            </a:r>
          </a:p>
        </p:txBody>
      </p:sp>
      <p:sp>
        <p:nvSpPr>
          <p:cNvPr id="17" name="TextBox 17"/>
          <p:cNvSpPr txBox="1"/>
          <p:nvPr/>
        </p:nvSpPr>
        <p:spPr>
          <a:xfrm>
            <a:off x="4423692" y="6538630"/>
            <a:ext cx="2601039" cy="2247900"/>
          </a:xfrm>
          <a:prstGeom prst="rect">
            <a:avLst/>
          </a:prstGeom>
        </p:spPr>
        <p:txBody>
          <a:bodyPr lIns="0" tIns="0" rIns="0" bIns="0" rtlCol="0" anchor="t">
            <a:spAutoFit/>
          </a:bodyPr>
          <a:lstStyle/>
          <a:p>
            <a:pPr algn="l">
              <a:lnSpc>
                <a:spcPts val="2999"/>
              </a:lnSpc>
            </a:pPr>
            <a:r>
              <a:rPr lang="en-US" sz="2499">
                <a:solidFill>
                  <a:srgbClr val="000000"/>
                </a:solidFill>
                <a:latin typeface="Poppins"/>
                <a:ea typeface="Poppins"/>
                <a:cs typeface="Poppins"/>
                <a:sym typeface="Poppins"/>
              </a:rPr>
              <a:t>Chelsea Kiunga</a:t>
            </a:r>
          </a:p>
          <a:p>
            <a:pPr algn="l">
              <a:lnSpc>
                <a:spcPts val="2999"/>
              </a:lnSpc>
            </a:pPr>
            <a:r>
              <a:rPr lang="en-US" sz="2499">
                <a:solidFill>
                  <a:srgbClr val="000000"/>
                </a:solidFill>
                <a:latin typeface="Poppins"/>
                <a:ea typeface="Poppins"/>
                <a:cs typeface="Poppins"/>
                <a:sym typeface="Poppins"/>
              </a:rPr>
              <a:t>Telco Engineer,</a:t>
            </a:r>
          </a:p>
          <a:p>
            <a:pPr algn="l">
              <a:lnSpc>
                <a:spcPts val="2999"/>
              </a:lnSpc>
            </a:pPr>
            <a:r>
              <a:rPr lang="en-US" sz="2499">
                <a:solidFill>
                  <a:srgbClr val="000000"/>
                </a:solidFill>
                <a:latin typeface="Poppins"/>
                <a:ea typeface="Poppins"/>
                <a:cs typeface="Poppins"/>
                <a:sym typeface="Poppins"/>
              </a:rPr>
              <a:t>Data analyst, Videographer,</a:t>
            </a:r>
          </a:p>
          <a:p>
            <a:pPr algn="l">
              <a:lnSpc>
                <a:spcPts val="2999"/>
              </a:lnSpc>
            </a:pPr>
            <a:r>
              <a:rPr lang="en-US" sz="2499">
                <a:solidFill>
                  <a:srgbClr val="000000"/>
                </a:solidFill>
                <a:latin typeface="Poppins"/>
                <a:ea typeface="Poppins"/>
                <a:cs typeface="Poppins"/>
                <a:sym typeface="Poppins"/>
              </a:rPr>
              <a:t>Web Developer.</a:t>
            </a:r>
          </a:p>
          <a:p>
            <a:pPr marL="0" lvl="0" indent="0" algn="l">
              <a:lnSpc>
                <a:spcPts val="2999"/>
              </a:lnSpc>
              <a:spcBef>
                <a:spcPct val="0"/>
              </a:spcBef>
            </a:pPr>
            <a:endParaRPr lang="en-US" sz="2499">
              <a:solidFill>
                <a:srgbClr val="000000"/>
              </a:solidFill>
              <a:latin typeface="Poppins"/>
              <a:ea typeface="Poppins"/>
              <a:cs typeface="Poppins"/>
              <a:sym typeface="Poppins"/>
            </a:endParaRPr>
          </a:p>
        </p:txBody>
      </p:sp>
      <p:sp>
        <p:nvSpPr>
          <p:cNvPr id="18" name="TextBox 18"/>
          <p:cNvSpPr txBox="1"/>
          <p:nvPr/>
        </p:nvSpPr>
        <p:spPr>
          <a:xfrm>
            <a:off x="1197523" y="793368"/>
            <a:ext cx="3561482" cy="878221"/>
          </a:xfrm>
          <a:prstGeom prst="rect">
            <a:avLst/>
          </a:prstGeom>
        </p:spPr>
        <p:txBody>
          <a:bodyPr lIns="0" tIns="0" rIns="0" bIns="0" rtlCol="0" anchor="t">
            <a:spAutoFit/>
          </a:bodyPr>
          <a:lstStyle/>
          <a:p>
            <a:pPr algn="l">
              <a:lnSpc>
                <a:spcPts val="6628"/>
              </a:lnSpc>
            </a:pPr>
            <a:r>
              <a:rPr lang="en-US" sz="5098">
                <a:solidFill>
                  <a:srgbClr val="F6F3EE"/>
                </a:solidFill>
                <a:latin typeface="Poppins"/>
                <a:ea typeface="Poppins"/>
                <a:cs typeface="Poppins"/>
                <a:sym typeface="Poppins"/>
              </a:rPr>
              <a:t>The Team</a:t>
            </a:r>
          </a:p>
        </p:txBody>
      </p:sp>
      <p:sp>
        <p:nvSpPr>
          <p:cNvPr id="19" name="TextBox 19"/>
          <p:cNvSpPr txBox="1"/>
          <p:nvPr/>
        </p:nvSpPr>
        <p:spPr>
          <a:xfrm>
            <a:off x="13262700" y="3081389"/>
            <a:ext cx="4891257" cy="1876425"/>
          </a:xfrm>
          <a:prstGeom prst="rect">
            <a:avLst/>
          </a:prstGeom>
        </p:spPr>
        <p:txBody>
          <a:bodyPr lIns="0" tIns="0" rIns="0" bIns="0" rtlCol="0" anchor="t">
            <a:spAutoFit/>
          </a:bodyPr>
          <a:lstStyle/>
          <a:p>
            <a:pPr algn="l">
              <a:lnSpc>
                <a:spcPts val="2999"/>
              </a:lnSpc>
            </a:pPr>
            <a:r>
              <a:rPr lang="en-US" sz="2499">
                <a:solidFill>
                  <a:srgbClr val="000000"/>
                </a:solidFill>
                <a:latin typeface="Poppins"/>
                <a:ea typeface="Poppins"/>
                <a:cs typeface="Poppins"/>
                <a:sym typeface="Poppins"/>
              </a:rPr>
              <a:t>Valery Wafula</a:t>
            </a:r>
          </a:p>
          <a:p>
            <a:pPr algn="l">
              <a:lnSpc>
                <a:spcPts val="2999"/>
              </a:lnSpc>
            </a:pPr>
            <a:r>
              <a:rPr lang="en-US" sz="2499">
                <a:solidFill>
                  <a:srgbClr val="000000"/>
                </a:solidFill>
                <a:latin typeface="Poppins"/>
                <a:ea typeface="Poppins"/>
                <a:cs typeface="Poppins"/>
                <a:sym typeface="Poppins"/>
              </a:rPr>
              <a:t>Experienced Data Scientist</a:t>
            </a:r>
          </a:p>
          <a:p>
            <a:pPr algn="l">
              <a:lnSpc>
                <a:spcPts val="2999"/>
              </a:lnSpc>
            </a:pPr>
            <a:r>
              <a:rPr lang="en-US" sz="2499">
                <a:solidFill>
                  <a:srgbClr val="000000"/>
                </a:solidFill>
                <a:latin typeface="Poppins"/>
                <a:ea typeface="Poppins"/>
                <a:cs typeface="Poppins"/>
                <a:sym typeface="Poppins"/>
              </a:rPr>
              <a:t>Statistical Data Analyst </a:t>
            </a:r>
          </a:p>
          <a:p>
            <a:pPr algn="l">
              <a:lnSpc>
                <a:spcPts val="2999"/>
              </a:lnSpc>
            </a:pPr>
            <a:endParaRPr lang="en-US" sz="2499">
              <a:solidFill>
                <a:srgbClr val="000000"/>
              </a:solidFill>
              <a:latin typeface="Poppins"/>
              <a:ea typeface="Poppins"/>
              <a:cs typeface="Poppins"/>
              <a:sym typeface="Poppins"/>
            </a:endParaRPr>
          </a:p>
          <a:p>
            <a:pPr marL="0" lvl="0" indent="0" algn="l">
              <a:lnSpc>
                <a:spcPts val="2999"/>
              </a:lnSpc>
              <a:spcBef>
                <a:spcPct val="0"/>
              </a:spcBef>
            </a:pPr>
            <a:endParaRPr lang="en-US" sz="2499">
              <a:solidFill>
                <a:srgbClr val="000000"/>
              </a:solidFill>
              <a:latin typeface="Poppins"/>
              <a:ea typeface="Poppins"/>
              <a:cs typeface="Poppins"/>
              <a:sym typeface="Poppins"/>
            </a:endParaRPr>
          </a:p>
        </p:txBody>
      </p:sp>
      <p:sp>
        <p:nvSpPr>
          <p:cNvPr id="20" name="TextBox 20"/>
          <p:cNvSpPr txBox="1"/>
          <p:nvPr/>
        </p:nvSpPr>
        <p:spPr>
          <a:xfrm>
            <a:off x="13262700" y="6881530"/>
            <a:ext cx="3874664" cy="1504950"/>
          </a:xfrm>
          <a:prstGeom prst="rect">
            <a:avLst/>
          </a:prstGeom>
        </p:spPr>
        <p:txBody>
          <a:bodyPr lIns="0" tIns="0" rIns="0" bIns="0" rtlCol="0" anchor="t">
            <a:spAutoFit/>
          </a:bodyPr>
          <a:lstStyle/>
          <a:p>
            <a:pPr algn="l">
              <a:lnSpc>
                <a:spcPts val="2999"/>
              </a:lnSpc>
            </a:pPr>
            <a:r>
              <a:rPr lang="en-US" sz="2499">
                <a:solidFill>
                  <a:srgbClr val="000000"/>
                </a:solidFill>
                <a:latin typeface="Poppins"/>
                <a:ea typeface="Poppins"/>
                <a:cs typeface="Poppins"/>
                <a:sym typeface="Poppins"/>
              </a:rPr>
              <a:t>Millicent Nyuguto</a:t>
            </a:r>
          </a:p>
          <a:p>
            <a:pPr algn="l">
              <a:lnSpc>
                <a:spcPts val="2999"/>
              </a:lnSpc>
            </a:pPr>
            <a:endParaRPr lang="en-US" sz="2499">
              <a:solidFill>
                <a:srgbClr val="000000"/>
              </a:solidFill>
              <a:latin typeface="Poppins"/>
              <a:ea typeface="Poppins"/>
              <a:cs typeface="Poppins"/>
              <a:sym typeface="Poppins"/>
            </a:endParaRPr>
          </a:p>
          <a:p>
            <a:pPr algn="l">
              <a:lnSpc>
                <a:spcPts val="2999"/>
              </a:lnSpc>
            </a:pPr>
            <a:r>
              <a:rPr lang="en-US" sz="2499">
                <a:solidFill>
                  <a:srgbClr val="000000"/>
                </a:solidFill>
                <a:latin typeface="Poppins"/>
                <a:ea typeface="Poppins"/>
                <a:cs typeface="Poppins"/>
                <a:sym typeface="Poppins"/>
              </a:rPr>
              <a:t>Research Analyst</a:t>
            </a:r>
          </a:p>
          <a:p>
            <a:pPr marL="0" lvl="0" indent="0" algn="l">
              <a:lnSpc>
                <a:spcPts val="2999"/>
              </a:lnSpc>
              <a:spcBef>
                <a:spcPct val="0"/>
              </a:spcBef>
            </a:pPr>
            <a:endParaRPr lang="en-US" sz="2499">
              <a:solidFill>
                <a:srgbClr val="000000"/>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3EE"/>
        </a:solidFill>
        <a:effectLst/>
      </p:bgPr>
    </p:bg>
    <p:spTree>
      <p:nvGrpSpPr>
        <p:cNvPr id="1" name=""/>
        <p:cNvGrpSpPr/>
        <p:nvPr/>
      </p:nvGrpSpPr>
      <p:grpSpPr>
        <a:xfrm>
          <a:off x="0" y="0"/>
          <a:ext cx="0" cy="0"/>
          <a:chOff x="0" y="0"/>
          <a:chExt cx="0" cy="0"/>
        </a:xfrm>
      </p:grpSpPr>
      <p:sp>
        <p:nvSpPr>
          <p:cNvPr id="2" name="TextBox 2"/>
          <p:cNvSpPr txBox="1"/>
          <p:nvPr/>
        </p:nvSpPr>
        <p:spPr>
          <a:xfrm>
            <a:off x="6255913" y="2020794"/>
            <a:ext cx="10729348" cy="6978650"/>
          </a:xfrm>
          <a:prstGeom prst="rect">
            <a:avLst/>
          </a:prstGeom>
        </p:spPr>
        <p:txBody>
          <a:bodyPr lIns="0" tIns="0" rIns="0" bIns="0" rtlCol="0" anchor="t">
            <a:spAutoFit/>
          </a:bodyPr>
          <a:lstStyle/>
          <a:p>
            <a:pPr algn="just">
              <a:lnSpc>
                <a:spcPts val="3249"/>
              </a:lnSpc>
            </a:pPr>
            <a:r>
              <a:rPr lang="en-US" sz="2499" spc="49">
                <a:solidFill>
                  <a:srgbClr val="000000"/>
                </a:solidFill>
                <a:latin typeface="Poppins"/>
                <a:ea typeface="Poppins"/>
                <a:cs typeface="Poppins"/>
                <a:sym typeface="Poppins"/>
              </a:rPr>
              <a:t>Generative AI systems are known to perpetuate and exacerbate existing human biases and harms. Studies have confirmed the existence of a notable gender gap in the usage and exploration of Generative AI despite its significant advancements. </a:t>
            </a:r>
          </a:p>
          <a:p>
            <a:pPr algn="just">
              <a:lnSpc>
                <a:spcPts val="3249"/>
              </a:lnSpc>
            </a:pPr>
            <a:endParaRPr lang="en-US" sz="2499" spc="49">
              <a:solidFill>
                <a:srgbClr val="000000"/>
              </a:solidFill>
              <a:latin typeface="Poppins"/>
              <a:ea typeface="Poppins"/>
              <a:cs typeface="Poppins"/>
              <a:sym typeface="Poppins"/>
            </a:endParaRPr>
          </a:p>
          <a:p>
            <a:pPr algn="just">
              <a:lnSpc>
                <a:spcPts val="3249"/>
              </a:lnSpc>
            </a:pPr>
            <a:r>
              <a:rPr lang="en-US" sz="2499" spc="49">
                <a:solidFill>
                  <a:srgbClr val="000000"/>
                </a:solidFill>
                <a:latin typeface="Poppins"/>
                <a:ea typeface="Poppins"/>
                <a:cs typeface="Poppins"/>
                <a:sym typeface="Poppins"/>
              </a:rPr>
              <a:t>Compared to women, men are more likely to experiment and adopt Generative AI tools; women remain underrepresented in this rapidly evolving field. This gender inequality has implications for both individual opportunities and societal progress.</a:t>
            </a:r>
          </a:p>
          <a:p>
            <a:pPr algn="just">
              <a:lnSpc>
                <a:spcPts val="3249"/>
              </a:lnSpc>
            </a:pPr>
            <a:endParaRPr lang="en-US" sz="2499" spc="49">
              <a:solidFill>
                <a:srgbClr val="000000"/>
              </a:solidFill>
              <a:latin typeface="Poppins"/>
              <a:ea typeface="Poppins"/>
              <a:cs typeface="Poppins"/>
              <a:sym typeface="Poppins"/>
            </a:endParaRPr>
          </a:p>
          <a:p>
            <a:pPr algn="just">
              <a:lnSpc>
                <a:spcPts val="3249"/>
              </a:lnSpc>
            </a:pPr>
            <a:r>
              <a:rPr lang="en-US" sz="2499" spc="49">
                <a:solidFill>
                  <a:srgbClr val="000000"/>
                </a:solidFill>
                <a:latin typeface="Poppins"/>
                <a:ea typeface="Poppins"/>
                <a:cs typeface="Poppins"/>
                <a:sym typeface="Poppins"/>
              </a:rPr>
              <a:t>This study aims to determine the key factors that contribute to this disparity in text-based Generative AI tools adoption. </a:t>
            </a:r>
          </a:p>
          <a:p>
            <a:pPr algn="just">
              <a:lnSpc>
                <a:spcPts val="3249"/>
              </a:lnSpc>
              <a:spcBef>
                <a:spcPct val="0"/>
              </a:spcBef>
            </a:pPr>
            <a:endParaRPr lang="en-US" sz="2499" spc="49">
              <a:solidFill>
                <a:srgbClr val="000000"/>
              </a:solidFill>
              <a:latin typeface="Poppins"/>
              <a:ea typeface="Poppins"/>
              <a:cs typeface="Poppins"/>
              <a:sym typeface="Poppins"/>
            </a:endParaRPr>
          </a:p>
          <a:p>
            <a:pPr algn="just">
              <a:lnSpc>
                <a:spcPts val="3249"/>
              </a:lnSpc>
              <a:spcBef>
                <a:spcPct val="0"/>
              </a:spcBef>
            </a:pPr>
            <a:endParaRPr lang="en-US" sz="2499" spc="49">
              <a:solidFill>
                <a:srgbClr val="000000"/>
              </a:solidFill>
              <a:latin typeface="Poppins"/>
              <a:ea typeface="Poppins"/>
              <a:cs typeface="Poppins"/>
              <a:sym typeface="Poppins"/>
            </a:endParaRPr>
          </a:p>
          <a:p>
            <a:pPr algn="just">
              <a:lnSpc>
                <a:spcPts val="3249"/>
              </a:lnSpc>
              <a:spcBef>
                <a:spcPct val="0"/>
              </a:spcBef>
            </a:pPr>
            <a:endParaRPr lang="en-US" sz="2499" spc="49">
              <a:solidFill>
                <a:srgbClr val="000000"/>
              </a:solidFill>
              <a:latin typeface="Poppins"/>
              <a:ea typeface="Poppins"/>
              <a:cs typeface="Poppins"/>
              <a:sym typeface="Poppins"/>
            </a:endParaRPr>
          </a:p>
          <a:p>
            <a:pPr algn="just">
              <a:lnSpc>
                <a:spcPts val="3249"/>
              </a:lnSpc>
              <a:spcBef>
                <a:spcPct val="0"/>
              </a:spcBef>
            </a:pPr>
            <a:endParaRPr lang="en-US" sz="2499" spc="49">
              <a:solidFill>
                <a:srgbClr val="000000"/>
              </a:solidFill>
              <a:latin typeface="Poppins"/>
              <a:ea typeface="Poppins"/>
              <a:cs typeface="Poppins"/>
              <a:sym typeface="Poppins"/>
            </a:endParaRPr>
          </a:p>
          <a:p>
            <a:pPr algn="just">
              <a:lnSpc>
                <a:spcPts val="3249"/>
              </a:lnSpc>
              <a:spcBef>
                <a:spcPct val="0"/>
              </a:spcBef>
            </a:pPr>
            <a:endParaRPr lang="en-US" sz="2499" spc="49">
              <a:solidFill>
                <a:srgbClr val="000000"/>
              </a:solidFill>
              <a:latin typeface="Poppins"/>
              <a:ea typeface="Poppins"/>
              <a:cs typeface="Poppins"/>
              <a:sym typeface="Poppins"/>
            </a:endParaRPr>
          </a:p>
        </p:txBody>
      </p:sp>
      <p:sp>
        <p:nvSpPr>
          <p:cNvPr id="3" name="TextBox 3"/>
          <p:cNvSpPr txBox="1"/>
          <p:nvPr/>
        </p:nvSpPr>
        <p:spPr>
          <a:xfrm>
            <a:off x="0" y="2020794"/>
            <a:ext cx="5839737" cy="4821833"/>
          </a:xfrm>
          <a:prstGeom prst="rect">
            <a:avLst/>
          </a:prstGeom>
        </p:spPr>
        <p:txBody>
          <a:bodyPr wrap="square" lIns="0" tIns="0" rIns="0" bIns="0" rtlCol="0" anchor="t">
            <a:spAutoFit/>
          </a:bodyPr>
          <a:lstStyle/>
          <a:p>
            <a:pPr algn="ctr">
              <a:lnSpc>
                <a:spcPts val="9360"/>
              </a:lnSpc>
            </a:pPr>
            <a:r>
              <a:rPr lang="en-US" sz="7200" b="1" dirty="0" smtClean="0">
                <a:solidFill>
                  <a:srgbClr val="000000"/>
                </a:solidFill>
                <a:latin typeface="Poppins Bold"/>
                <a:ea typeface="Poppins Bold"/>
                <a:cs typeface="Poppins Bold"/>
                <a:sym typeface="Poppins Bold"/>
              </a:rPr>
              <a:t>Problem</a:t>
            </a:r>
          </a:p>
          <a:p>
            <a:pPr algn="ctr">
              <a:lnSpc>
                <a:spcPts val="9360"/>
              </a:lnSpc>
            </a:pPr>
            <a:endParaRPr lang="en-US" sz="7200" b="1" dirty="0">
              <a:solidFill>
                <a:srgbClr val="000000"/>
              </a:solidFill>
              <a:latin typeface="Poppins Bold"/>
              <a:ea typeface="Poppins Bold"/>
              <a:cs typeface="Poppins Bold"/>
              <a:sym typeface="Poppins Bold"/>
            </a:endParaRPr>
          </a:p>
          <a:p>
            <a:pPr algn="ctr">
              <a:lnSpc>
                <a:spcPts val="9360"/>
              </a:lnSpc>
            </a:pPr>
            <a:r>
              <a:rPr lang="en-US" sz="7200" b="1" dirty="0" smtClean="0">
                <a:solidFill>
                  <a:srgbClr val="000000"/>
                </a:solidFill>
                <a:latin typeface="Poppins Bold"/>
                <a:ea typeface="Poppins Bold"/>
                <a:cs typeface="Poppins Bold"/>
                <a:sym typeface="Poppins Bold"/>
              </a:rPr>
              <a:t> </a:t>
            </a:r>
            <a:endParaRPr lang="en-US" sz="7200" b="1" dirty="0">
              <a:solidFill>
                <a:srgbClr val="000000"/>
              </a:solidFill>
              <a:latin typeface="Poppins Bold"/>
              <a:ea typeface="Poppins Bold"/>
              <a:cs typeface="Poppins Bold"/>
              <a:sym typeface="Poppins Bold"/>
            </a:endParaRPr>
          </a:p>
          <a:p>
            <a:pPr algn="ctr">
              <a:lnSpc>
                <a:spcPts val="9360"/>
              </a:lnSpc>
              <a:spcBef>
                <a:spcPct val="0"/>
              </a:spcBef>
            </a:pPr>
            <a:r>
              <a:rPr lang="en-US" sz="7200" b="1" dirty="0">
                <a:solidFill>
                  <a:srgbClr val="000000"/>
                </a:solidFill>
                <a:latin typeface="Poppins Bold"/>
                <a:ea typeface="Poppins Bold"/>
                <a:cs typeface="Poppins Bold"/>
                <a:sym typeface="Poppins Bold"/>
              </a:rPr>
              <a:t>Statement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3EE"/>
        </a:solidFill>
        <a:effectLst/>
      </p:bgPr>
    </p:bg>
    <p:spTree>
      <p:nvGrpSpPr>
        <p:cNvPr id="1" name=""/>
        <p:cNvGrpSpPr/>
        <p:nvPr/>
      </p:nvGrpSpPr>
      <p:grpSpPr>
        <a:xfrm>
          <a:off x="0" y="0"/>
          <a:ext cx="0" cy="0"/>
          <a:chOff x="0" y="0"/>
          <a:chExt cx="0" cy="0"/>
        </a:xfrm>
      </p:grpSpPr>
      <p:sp>
        <p:nvSpPr>
          <p:cNvPr id="2" name="TextBox 2"/>
          <p:cNvSpPr txBox="1"/>
          <p:nvPr/>
        </p:nvSpPr>
        <p:spPr>
          <a:xfrm>
            <a:off x="6745743" y="1868974"/>
            <a:ext cx="10110893" cy="7664575"/>
          </a:xfrm>
          <a:prstGeom prst="rect">
            <a:avLst/>
          </a:prstGeom>
        </p:spPr>
        <p:txBody>
          <a:bodyPr lIns="0" tIns="0" rIns="0" bIns="0" rtlCol="0" anchor="t">
            <a:spAutoFit/>
          </a:bodyPr>
          <a:lstStyle/>
          <a:p>
            <a:pPr algn="just">
              <a:lnSpc>
                <a:spcPts val="3249"/>
              </a:lnSpc>
            </a:pPr>
            <a:r>
              <a:rPr lang="en-US" sz="2499" spc="74">
                <a:solidFill>
                  <a:srgbClr val="000000"/>
                </a:solidFill>
                <a:latin typeface="Poppins"/>
                <a:ea typeface="Poppins"/>
                <a:cs typeface="Poppins"/>
                <a:sym typeface="Poppins"/>
              </a:rPr>
              <a:t>We noticed that there is a lack of representation  in the information available online about GPT usage by the African populace. </a:t>
            </a:r>
          </a:p>
          <a:p>
            <a:pPr algn="just">
              <a:lnSpc>
                <a:spcPts val="3224"/>
              </a:lnSpc>
            </a:pPr>
            <a:endParaRPr lang="en-US" sz="2499" spc="74">
              <a:solidFill>
                <a:srgbClr val="000000"/>
              </a:solidFill>
              <a:latin typeface="Poppins"/>
              <a:ea typeface="Poppins"/>
              <a:cs typeface="Poppins"/>
              <a:sym typeface="Poppins"/>
            </a:endParaRPr>
          </a:p>
          <a:p>
            <a:pPr algn="just">
              <a:lnSpc>
                <a:spcPts val="3224"/>
              </a:lnSpc>
            </a:pPr>
            <a:r>
              <a:rPr lang="en-US" sz="2480" spc="74">
                <a:solidFill>
                  <a:srgbClr val="000000"/>
                </a:solidFill>
                <a:latin typeface="Poppins"/>
                <a:ea typeface="Poppins"/>
                <a:cs typeface="Poppins"/>
                <a:sym typeface="Poppins"/>
              </a:rPr>
              <a:t>We decided to collect data from Africans, so we developed a questionnaire to address this lack of representation and explore the rate of adoption of GPTs by the African race.</a:t>
            </a:r>
          </a:p>
          <a:p>
            <a:pPr algn="just">
              <a:lnSpc>
                <a:spcPts val="3224"/>
              </a:lnSpc>
            </a:pPr>
            <a:endParaRPr lang="en-US" sz="2480" spc="74">
              <a:solidFill>
                <a:srgbClr val="000000"/>
              </a:solidFill>
              <a:latin typeface="Poppins"/>
              <a:ea typeface="Poppins"/>
              <a:cs typeface="Poppins"/>
              <a:sym typeface="Poppins"/>
            </a:endParaRPr>
          </a:p>
          <a:p>
            <a:pPr algn="just">
              <a:lnSpc>
                <a:spcPts val="3224"/>
              </a:lnSpc>
            </a:pPr>
            <a:r>
              <a:rPr lang="en-US" sz="2480" spc="74">
                <a:solidFill>
                  <a:srgbClr val="000000"/>
                </a:solidFill>
                <a:latin typeface="Poppins"/>
                <a:ea typeface="Poppins"/>
                <a:cs typeface="Poppins"/>
                <a:sym typeface="Poppins"/>
              </a:rPr>
              <a:t>We intend to continue this research and improve our questionnaire to include areas where people state their race, their gender, location, industry and whether or not they have know/have used GPTs or AI in general.</a:t>
            </a:r>
          </a:p>
          <a:p>
            <a:pPr algn="just">
              <a:lnSpc>
                <a:spcPts val="3330"/>
              </a:lnSpc>
            </a:pPr>
            <a:endParaRPr lang="en-US" sz="2480" spc="74">
              <a:solidFill>
                <a:srgbClr val="000000"/>
              </a:solidFill>
              <a:latin typeface="Poppins"/>
              <a:ea typeface="Poppins"/>
              <a:cs typeface="Poppins"/>
              <a:sym typeface="Poppins"/>
            </a:endParaRPr>
          </a:p>
          <a:p>
            <a:pPr algn="just">
              <a:lnSpc>
                <a:spcPts val="3224"/>
              </a:lnSpc>
            </a:pPr>
            <a:r>
              <a:rPr lang="en-US" sz="2480" spc="74">
                <a:solidFill>
                  <a:srgbClr val="000000"/>
                </a:solidFill>
                <a:latin typeface="Poppins"/>
                <a:ea typeface="Poppins"/>
                <a:cs typeface="Poppins"/>
                <a:sym typeface="Poppins"/>
              </a:rPr>
              <a:t>This is because we noticed that some of the people we shared the questionnaire with have never heard of/interacted with GPTs hence they did not respond to our questionnaire.</a:t>
            </a:r>
          </a:p>
          <a:p>
            <a:pPr algn="just">
              <a:lnSpc>
                <a:spcPts val="3224"/>
              </a:lnSpc>
            </a:pPr>
            <a:r>
              <a:rPr lang="en-US" sz="2480" spc="74">
                <a:solidFill>
                  <a:srgbClr val="000000"/>
                </a:solidFill>
                <a:latin typeface="Poppins"/>
                <a:ea typeface="Poppins"/>
                <a:cs typeface="Poppins"/>
                <a:sym typeface="Poppins"/>
              </a:rPr>
              <a:t> </a:t>
            </a:r>
          </a:p>
          <a:p>
            <a:pPr algn="l">
              <a:lnSpc>
                <a:spcPts val="3224"/>
              </a:lnSpc>
              <a:spcBef>
                <a:spcPct val="0"/>
              </a:spcBef>
            </a:pPr>
            <a:endParaRPr lang="en-US" sz="2480" spc="74">
              <a:solidFill>
                <a:srgbClr val="000000"/>
              </a:solidFill>
              <a:latin typeface="Poppins"/>
              <a:ea typeface="Poppins"/>
              <a:cs typeface="Poppins"/>
              <a:sym typeface="Poppins"/>
            </a:endParaRPr>
          </a:p>
        </p:txBody>
      </p:sp>
      <p:sp>
        <p:nvSpPr>
          <p:cNvPr id="3" name="Freeform 3"/>
          <p:cNvSpPr/>
          <p:nvPr/>
        </p:nvSpPr>
        <p:spPr>
          <a:xfrm>
            <a:off x="233292" y="163609"/>
            <a:ext cx="5778062" cy="9290707"/>
          </a:xfrm>
          <a:custGeom>
            <a:avLst/>
            <a:gdLst/>
            <a:ahLst/>
            <a:cxnLst/>
            <a:rect l="l" t="t" r="r" b="b"/>
            <a:pathLst>
              <a:path w="5778062" h="9290707">
                <a:moveTo>
                  <a:pt x="0" y="0"/>
                </a:moveTo>
                <a:lnTo>
                  <a:pt x="5778063" y="0"/>
                </a:lnTo>
                <a:lnTo>
                  <a:pt x="5778063" y="9290707"/>
                </a:lnTo>
                <a:lnTo>
                  <a:pt x="0" y="9290707"/>
                </a:lnTo>
                <a:lnTo>
                  <a:pt x="0" y="0"/>
                </a:lnTo>
                <a:close/>
              </a:path>
            </a:pathLst>
          </a:custGeom>
          <a:blipFill>
            <a:blip r:embed="rId2"/>
            <a:stretch>
              <a:fillRect l="-30396" r="-30396"/>
            </a:stretch>
          </a:blipFill>
        </p:spPr>
      </p:sp>
      <p:sp>
        <p:nvSpPr>
          <p:cNvPr id="4" name="TextBox 4"/>
          <p:cNvSpPr txBox="1"/>
          <p:nvPr/>
        </p:nvSpPr>
        <p:spPr>
          <a:xfrm>
            <a:off x="8454138" y="-93566"/>
            <a:ext cx="6709662" cy="1652269"/>
          </a:xfrm>
          <a:prstGeom prst="rect">
            <a:avLst/>
          </a:prstGeom>
        </p:spPr>
        <p:txBody>
          <a:bodyPr wrap="square" lIns="0" tIns="0" rIns="0" bIns="0" rtlCol="0" anchor="t">
            <a:spAutoFit/>
          </a:bodyPr>
          <a:lstStyle/>
          <a:p>
            <a:pPr algn="ctr">
              <a:lnSpc>
                <a:spcPts val="12880"/>
              </a:lnSpc>
            </a:pPr>
            <a:r>
              <a:rPr lang="en-US" sz="9200" b="1" dirty="0">
                <a:solidFill>
                  <a:srgbClr val="000000"/>
                </a:solidFill>
                <a:latin typeface="Poppins Bold"/>
                <a:ea typeface="Poppins Bold"/>
                <a:cs typeface="Poppins Bold"/>
                <a:sym typeface="Poppins Bold"/>
              </a:rPr>
              <a:t>Approach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3EE"/>
        </a:solidFill>
        <a:effectLst/>
      </p:bgPr>
    </p:bg>
    <p:spTree>
      <p:nvGrpSpPr>
        <p:cNvPr id="1" name=""/>
        <p:cNvGrpSpPr/>
        <p:nvPr/>
      </p:nvGrpSpPr>
      <p:grpSpPr>
        <a:xfrm>
          <a:off x="0" y="0"/>
          <a:ext cx="0" cy="0"/>
          <a:chOff x="0" y="0"/>
          <a:chExt cx="0" cy="0"/>
        </a:xfrm>
      </p:grpSpPr>
      <p:sp>
        <p:nvSpPr>
          <p:cNvPr id="2" name="Freeform 2"/>
          <p:cNvSpPr/>
          <p:nvPr/>
        </p:nvSpPr>
        <p:spPr>
          <a:xfrm>
            <a:off x="808392" y="1602956"/>
            <a:ext cx="2387000" cy="2405038"/>
          </a:xfrm>
          <a:custGeom>
            <a:avLst/>
            <a:gdLst/>
            <a:ahLst/>
            <a:cxnLst/>
            <a:rect l="l" t="t" r="r" b="b"/>
            <a:pathLst>
              <a:path w="2387000" h="2405038">
                <a:moveTo>
                  <a:pt x="0" y="0"/>
                </a:moveTo>
                <a:lnTo>
                  <a:pt x="2387001" y="0"/>
                </a:lnTo>
                <a:lnTo>
                  <a:pt x="2387001" y="2405038"/>
                </a:lnTo>
                <a:lnTo>
                  <a:pt x="0" y="2405038"/>
                </a:lnTo>
                <a:lnTo>
                  <a:pt x="0" y="0"/>
                </a:lnTo>
                <a:close/>
              </a:path>
            </a:pathLst>
          </a:custGeom>
          <a:blipFill>
            <a:blip r:embed="rId2"/>
            <a:stretch>
              <a:fillRect/>
            </a:stretch>
          </a:blipFill>
        </p:spPr>
      </p:sp>
      <p:sp>
        <p:nvSpPr>
          <p:cNvPr id="3" name="Freeform 3"/>
          <p:cNvSpPr/>
          <p:nvPr/>
        </p:nvSpPr>
        <p:spPr>
          <a:xfrm>
            <a:off x="1183351" y="5412905"/>
            <a:ext cx="2574326" cy="2155998"/>
          </a:xfrm>
          <a:custGeom>
            <a:avLst/>
            <a:gdLst/>
            <a:ahLst/>
            <a:cxnLst/>
            <a:rect l="l" t="t" r="r" b="b"/>
            <a:pathLst>
              <a:path w="2574326" h="2155998">
                <a:moveTo>
                  <a:pt x="0" y="0"/>
                </a:moveTo>
                <a:lnTo>
                  <a:pt x="2574325" y="0"/>
                </a:lnTo>
                <a:lnTo>
                  <a:pt x="2574325" y="2155997"/>
                </a:lnTo>
                <a:lnTo>
                  <a:pt x="0" y="21559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563965" y="2507106"/>
            <a:ext cx="2909124" cy="2636394"/>
          </a:xfrm>
          <a:custGeom>
            <a:avLst/>
            <a:gdLst/>
            <a:ahLst/>
            <a:cxnLst/>
            <a:rect l="l" t="t" r="r" b="b"/>
            <a:pathLst>
              <a:path w="2909124" h="2636394">
                <a:moveTo>
                  <a:pt x="0" y="0"/>
                </a:moveTo>
                <a:lnTo>
                  <a:pt x="2909125" y="0"/>
                </a:lnTo>
                <a:lnTo>
                  <a:pt x="2909125" y="2636394"/>
                </a:lnTo>
                <a:lnTo>
                  <a:pt x="0" y="2636394"/>
                </a:lnTo>
                <a:lnTo>
                  <a:pt x="0" y="0"/>
                </a:lnTo>
                <a:close/>
              </a:path>
            </a:pathLst>
          </a:custGeom>
          <a:blipFill>
            <a:blip r:embed="rId5"/>
            <a:stretch>
              <a:fillRect/>
            </a:stretch>
          </a:blipFill>
        </p:spPr>
      </p:sp>
      <p:sp>
        <p:nvSpPr>
          <p:cNvPr id="5" name="Freeform 5"/>
          <p:cNvSpPr/>
          <p:nvPr/>
        </p:nvSpPr>
        <p:spPr>
          <a:xfrm>
            <a:off x="9521818" y="5948665"/>
            <a:ext cx="2919469" cy="2897573"/>
          </a:xfrm>
          <a:custGeom>
            <a:avLst/>
            <a:gdLst/>
            <a:ahLst/>
            <a:cxnLst/>
            <a:rect l="l" t="t" r="r" b="b"/>
            <a:pathLst>
              <a:path w="2919469" h="2897573">
                <a:moveTo>
                  <a:pt x="0" y="0"/>
                </a:moveTo>
                <a:lnTo>
                  <a:pt x="2919469" y="0"/>
                </a:lnTo>
                <a:lnTo>
                  <a:pt x="2919469" y="2897574"/>
                </a:lnTo>
                <a:lnTo>
                  <a:pt x="0" y="289757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13601700" y="4506306"/>
            <a:ext cx="2807535" cy="1867010"/>
          </a:xfrm>
          <a:custGeom>
            <a:avLst/>
            <a:gdLst/>
            <a:ahLst/>
            <a:cxnLst/>
            <a:rect l="l" t="t" r="r" b="b"/>
            <a:pathLst>
              <a:path w="2807535" h="1867010">
                <a:moveTo>
                  <a:pt x="0" y="0"/>
                </a:moveTo>
                <a:lnTo>
                  <a:pt x="2807535" y="0"/>
                </a:lnTo>
                <a:lnTo>
                  <a:pt x="2807535" y="1867010"/>
                </a:lnTo>
                <a:lnTo>
                  <a:pt x="0" y="1867010"/>
                </a:lnTo>
                <a:lnTo>
                  <a:pt x="0" y="0"/>
                </a:lnTo>
                <a:close/>
              </a:path>
            </a:pathLst>
          </a:custGeom>
          <a:blipFill>
            <a:blip r:embed="rId8"/>
            <a:stretch>
              <a:fillRect/>
            </a:stretch>
          </a:blipFill>
        </p:spPr>
      </p:sp>
      <p:sp>
        <p:nvSpPr>
          <p:cNvPr id="7" name="Freeform 7"/>
          <p:cNvSpPr/>
          <p:nvPr/>
        </p:nvSpPr>
        <p:spPr>
          <a:xfrm>
            <a:off x="11205734" y="1331110"/>
            <a:ext cx="4060255" cy="1355110"/>
          </a:xfrm>
          <a:custGeom>
            <a:avLst/>
            <a:gdLst/>
            <a:ahLst/>
            <a:cxnLst/>
            <a:rect l="l" t="t" r="r" b="b"/>
            <a:pathLst>
              <a:path w="4060255" h="1355110">
                <a:moveTo>
                  <a:pt x="0" y="0"/>
                </a:moveTo>
                <a:lnTo>
                  <a:pt x="4060254" y="0"/>
                </a:lnTo>
                <a:lnTo>
                  <a:pt x="4060254" y="1355110"/>
                </a:lnTo>
                <a:lnTo>
                  <a:pt x="0" y="135511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8" name="Freeform 8"/>
          <p:cNvSpPr/>
          <p:nvPr/>
        </p:nvSpPr>
        <p:spPr>
          <a:xfrm>
            <a:off x="4951485" y="7200900"/>
            <a:ext cx="2375065" cy="2057400"/>
          </a:xfrm>
          <a:custGeom>
            <a:avLst/>
            <a:gdLst/>
            <a:ahLst/>
            <a:cxnLst/>
            <a:rect l="l" t="t" r="r" b="b"/>
            <a:pathLst>
              <a:path w="2375065" h="2057400">
                <a:moveTo>
                  <a:pt x="0" y="0"/>
                </a:moveTo>
                <a:lnTo>
                  <a:pt x="2375065" y="0"/>
                </a:lnTo>
                <a:lnTo>
                  <a:pt x="2375065" y="2057400"/>
                </a:lnTo>
                <a:lnTo>
                  <a:pt x="0" y="205740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9" name="TextBox 9"/>
          <p:cNvSpPr txBox="1"/>
          <p:nvPr/>
        </p:nvSpPr>
        <p:spPr>
          <a:xfrm>
            <a:off x="2300565" y="-57407"/>
            <a:ext cx="13244155" cy="1223010"/>
          </a:xfrm>
          <a:prstGeom prst="rect">
            <a:avLst/>
          </a:prstGeom>
        </p:spPr>
        <p:txBody>
          <a:bodyPr lIns="0" tIns="0" rIns="0" bIns="0" rtlCol="0" anchor="t">
            <a:spAutoFit/>
          </a:bodyPr>
          <a:lstStyle/>
          <a:p>
            <a:pPr algn="ctr">
              <a:lnSpc>
                <a:spcPts val="9360"/>
              </a:lnSpc>
              <a:spcBef>
                <a:spcPct val="0"/>
              </a:spcBef>
            </a:pPr>
            <a:r>
              <a:rPr lang="en-US" sz="7200" b="1">
                <a:solidFill>
                  <a:srgbClr val="000000"/>
                </a:solidFill>
                <a:latin typeface="Poppins Bold"/>
                <a:ea typeface="Poppins Bold"/>
                <a:cs typeface="Poppins Bold"/>
                <a:sym typeface="Poppins Bold"/>
              </a:rPr>
              <a:t>Stakeholders/Audiences</a:t>
            </a:r>
          </a:p>
        </p:txBody>
      </p:sp>
      <p:sp>
        <p:nvSpPr>
          <p:cNvPr id="10" name="TextBox 10"/>
          <p:cNvSpPr txBox="1"/>
          <p:nvPr/>
        </p:nvSpPr>
        <p:spPr>
          <a:xfrm>
            <a:off x="354078" y="4002331"/>
            <a:ext cx="4560540" cy="390525"/>
          </a:xfrm>
          <a:prstGeom prst="rect">
            <a:avLst/>
          </a:prstGeom>
        </p:spPr>
        <p:txBody>
          <a:bodyPr lIns="0" tIns="0" rIns="0" bIns="0" rtlCol="0" anchor="t">
            <a:spAutoFit/>
          </a:bodyPr>
          <a:lstStyle/>
          <a:p>
            <a:pPr algn="ctr">
              <a:lnSpc>
                <a:spcPts val="2999"/>
              </a:lnSpc>
              <a:spcBef>
                <a:spcPct val="0"/>
              </a:spcBef>
            </a:pPr>
            <a:r>
              <a:rPr lang="en-US" sz="2499">
                <a:solidFill>
                  <a:srgbClr val="000000"/>
                </a:solidFill>
                <a:latin typeface="Poppins"/>
                <a:ea typeface="Poppins"/>
                <a:cs typeface="Poppins"/>
                <a:sym typeface="Poppins"/>
              </a:rPr>
              <a:t>Researchers and Academics</a:t>
            </a:r>
          </a:p>
        </p:txBody>
      </p:sp>
      <p:sp>
        <p:nvSpPr>
          <p:cNvPr id="11" name="TextBox 11"/>
          <p:cNvSpPr txBox="1"/>
          <p:nvPr/>
        </p:nvSpPr>
        <p:spPr>
          <a:xfrm>
            <a:off x="863426" y="7627039"/>
            <a:ext cx="3778597" cy="390525"/>
          </a:xfrm>
          <a:prstGeom prst="rect">
            <a:avLst/>
          </a:prstGeom>
        </p:spPr>
        <p:txBody>
          <a:bodyPr lIns="0" tIns="0" rIns="0" bIns="0" rtlCol="0" anchor="t">
            <a:spAutoFit/>
          </a:bodyPr>
          <a:lstStyle/>
          <a:p>
            <a:pPr algn="ctr">
              <a:lnSpc>
                <a:spcPts val="2999"/>
              </a:lnSpc>
              <a:spcBef>
                <a:spcPct val="0"/>
              </a:spcBef>
            </a:pPr>
            <a:r>
              <a:rPr lang="en-US" sz="2499">
                <a:solidFill>
                  <a:srgbClr val="000000"/>
                </a:solidFill>
                <a:latin typeface="Poppins"/>
                <a:ea typeface="Poppins"/>
                <a:cs typeface="Poppins"/>
                <a:sym typeface="Poppins"/>
              </a:rPr>
              <a:t>Technology Companies</a:t>
            </a:r>
          </a:p>
        </p:txBody>
      </p:sp>
      <p:sp>
        <p:nvSpPr>
          <p:cNvPr id="12" name="TextBox 12"/>
          <p:cNvSpPr txBox="1"/>
          <p:nvPr/>
        </p:nvSpPr>
        <p:spPr>
          <a:xfrm>
            <a:off x="6596039" y="5420761"/>
            <a:ext cx="3536007" cy="390525"/>
          </a:xfrm>
          <a:prstGeom prst="rect">
            <a:avLst/>
          </a:prstGeom>
        </p:spPr>
        <p:txBody>
          <a:bodyPr lIns="0" tIns="0" rIns="0" bIns="0" rtlCol="0" anchor="t">
            <a:spAutoFit/>
          </a:bodyPr>
          <a:lstStyle/>
          <a:p>
            <a:pPr algn="ctr">
              <a:lnSpc>
                <a:spcPts val="2999"/>
              </a:lnSpc>
              <a:spcBef>
                <a:spcPct val="0"/>
              </a:spcBef>
            </a:pPr>
            <a:r>
              <a:rPr lang="en-US" sz="2499">
                <a:solidFill>
                  <a:srgbClr val="000000"/>
                </a:solidFill>
                <a:latin typeface="Poppins"/>
                <a:ea typeface="Poppins"/>
                <a:cs typeface="Poppins"/>
                <a:sym typeface="Poppins"/>
              </a:rPr>
              <a:t>Government Agencies</a:t>
            </a:r>
          </a:p>
        </p:txBody>
      </p:sp>
      <p:sp>
        <p:nvSpPr>
          <p:cNvPr id="13" name="TextBox 13"/>
          <p:cNvSpPr txBox="1"/>
          <p:nvPr/>
        </p:nvSpPr>
        <p:spPr>
          <a:xfrm>
            <a:off x="9360414" y="9239250"/>
            <a:ext cx="3690640" cy="390525"/>
          </a:xfrm>
          <a:prstGeom prst="rect">
            <a:avLst/>
          </a:prstGeom>
        </p:spPr>
        <p:txBody>
          <a:bodyPr lIns="0" tIns="0" rIns="0" bIns="0" rtlCol="0" anchor="t">
            <a:spAutoFit/>
          </a:bodyPr>
          <a:lstStyle/>
          <a:p>
            <a:pPr algn="ctr">
              <a:lnSpc>
                <a:spcPts val="2999"/>
              </a:lnSpc>
              <a:spcBef>
                <a:spcPct val="0"/>
              </a:spcBef>
            </a:pPr>
            <a:r>
              <a:rPr lang="en-US" sz="2499">
                <a:solidFill>
                  <a:srgbClr val="000000"/>
                </a:solidFill>
                <a:latin typeface="Poppins"/>
                <a:ea typeface="Poppins"/>
                <a:cs typeface="Poppins"/>
                <a:sym typeface="Poppins"/>
              </a:rPr>
              <a:t>Educational Institutions</a:t>
            </a:r>
          </a:p>
        </p:txBody>
      </p:sp>
      <p:sp>
        <p:nvSpPr>
          <p:cNvPr id="14" name="TextBox 14"/>
          <p:cNvSpPr txBox="1"/>
          <p:nvPr/>
        </p:nvSpPr>
        <p:spPr>
          <a:xfrm>
            <a:off x="13601700" y="6495538"/>
            <a:ext cx="4342631" cy="835025"/>
          </a:xfrm>
          <a:prstGeom prst="rect">
            <a:avLst/>
          </a:prstGeom>
        </p:spPr>
        <p:txBody>
          <a:bodyPr lIns="0" tIns="0" rIns="0" bIns="0" rtlCol="0" anchor="t">
            <a:spAutoFit/>
          </a:bodyPr>
          <a:lstStyle/>
          <a:p>
            <a:pPr algn="ctr">
              <a:lnSpc>
                <a:spcPts val="3249"/>
              </a:lnSpc>
              <a:spcBef>
                <a:spcPct val="0"/>
              </a:spcBef>
            </a:pPr>
            <a:r>
              <a:rPr lang="en-US" sz="2499" spc="49">
                <a:solidFill>
                  <a:srgbClr val="000000"/>
                </a:solidFill>
                <a:latin typeface="Poppins"/>
                <a:ea typeface="Poppins"/>
                <a:cs typeface="Poppins"/>
                <a:sym typeface="Poppins"/>
              </a:rPr>
              <a:t>Non-Governmental Organizations </a:t>
            </a:r>
          </a:p>
        </p:txBody>
      </p:sp>
      <p:sp>
        <p:nvSpPr>
          <p:cNvPr id="15" name="TextBox 15"/>
          <p:cNvSpPr txBox="1"/>
          <p:nvPr/>
        </p:nvSpPr>
        <p:spPr>
          <a:xfrm>
            <a:off x="11557744" y="2792305"/>
            <a:ext cx="4851491" cy="835025"/>
          </a:xfrm>
          <a:prstGeom prst="rect">
            <a:avLst/>
          </a:prstGeom>
        </p:spPr>
        <p:txBody>
          <a:bodyPr lIns="0" tIns="0" rIns="0" bIns="0" rtlCol="0" anchor="t">
            <a:spAutoFit/>
          </a:bodyPr>
          <a:lstStyle/>
          <a:p>
            <a:pPr algn="ctr">
              <a:lnSpc>
                <a:spcPts val="3249"/>
              </a:lnSpc>
              <a:spcBef>
                <a:spcPct val="0"/>
              </a:spcBef>
            </a:pPr>
            <a:r>
              <a:rPr lang="en-US" sz="2499" spc="49">
                <a:solidFill>
                  <a:srgbClr val="000000"/>
                </a:solidFill>
                <a:latin typeface="Poppins"/>
                <a:ea typeface="Poppins"/>
                <a:cs typeface="Poppins"/>
                <a:sym typeface="Poppins"/>
              </a:rPr>
              <a:t>Women in Technology Groups</a:t>
            </a:r>
          </a:p>
        </p:txBody>
      </p:sp>
      <p:sp>
        <p:nvSpPr>
          <p:cNvPr id="16" name="TextBox 16"/>
          <p:cNvSpPr txBox="1"/>
          <p:nvPr/>
        </p:nvSpPr>
        <p:spPr>
          <a:xfrm>
            <a:off x="5746964" y="9363075"/>
            <a:ext cx="2290316" cy="44132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Poppins"/>
                <a:ea typeface="Poppins"/>
                <a:cs typeface="Poppins"/>
                <a:sym typeface="Poppins"/>
              </a:rPr>
              <a:t>General Public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3EE"/>
        </a:solidFill>
        <a:effectLst/>
      </p:bgPr>
    </p:bg>
    <p:spTree>
      <p:nvGrpSpPr>
        <p:cNvPr id="1" name=""/>
        <p:cNvGrpSpPr/>
        <p:nvPr/>
      </p:nvGrpSpPr>
      <p:grpSpPr>
        <a:xfrm>
          <a:off x="0" y="0"/>
          <a:ext cx="0" cy="0"/>
          <a:chOff x="0" y="0"/>
          <a:chExt cx="0" cy="0"/>
        </a:xfrm>
      </p:grpSpPr>
      <p:sp>
        <p:nvSpPr>
          <p:cNvPr id="2" name="Freeform 2"/>
          <p:cNvSpPr/>
          <p:nvPr/>
        </p:nvSpPr>
        <p:spPr>
          <a:xfrm>
            <a:off x="737393" y="2107683"/>
            <a:ext cx="17030688" cy="7402292"/>
          </a:xfrm>
          <a:custGeom>
            <a:avLst/>
            <a:gdLst/>
            <a:ahLst/>
            <a:cxnLst/>
            <a:rect l="l" t="t" r="r" b="b"/>
            <a:pathLst>
              <a:path w="17030688" h="7402292">
                <a:moveTo>
                  <a:pt x="0" y="0"/>
                </a:moveTo>
                <a:lnTo>
                  <a:pt x="17030688" y="0"/>
                </a:lnTo>
                <a:lnTo>
                  <a:pt x="17030688" y="7402293"/>
                </a:lnTo>
                <a:lnTo>
                  <a:pt x="0" y="7402293"/>
                </a:lnTo>
                <a:lnTo>
                  <a:pt x="0" y="0"/>
                </a:lnTo>
                <a:close/>
              </a:path>
            </a:pathLst>
          </a:custGeom>
          <a:blipFill>
            <a:blip r:embed="rId2"/>
            <a:stretch>
              <a:fillRect t="-1473" r="-2230" b="-2898"/>
            </a:stretch>
          </a:blipFill>
        </p:spPr>
      </p:sp>
      <p:sp>
        <p:nvSpPr>
          <p:cNvPr id="3" name="TextBox 3"/>
          <p:cNvSpPr txBox="1"/>
          <p:nvPr/>
        </p:nvSpPr>
        <p:spPr>
          <a:xfrm>
            <a:off x="737393" y="185061"/>
            <a:ext cx="17030688" cy="2068531"/>
          </a:xfrm>
          <a:prstGeom prst="rect">
            <a:avLst/>
          </a:prstGeom>
        </p:spPr>
        <p:txBody>
          <a:bodyPr lIns="0" tIns="0" rIns="0" bIns="0" rtlCol="0" anchor="t">
            <a:spAutoFit/>
          </a:bodyPr>
          <a:lstStyle/>
          <a:p>
            <a:pPr algn="just">
              <a:lnSpc>
                <a:spcPts val="2760"/>
              </a:lnSpc>
            </a:pPr>
            <a:endParaRPr/>
          </a:p>
          <a:p>
            <a:pPr algn="just">
              <a:lnSpc>
                <a:spcPts val="2760"/>
              </a:lnSpc>
            </a:pPr>
            <a:r>
              <a:rPr lang="en-US" sz="2123" spc="63">
                <a:solidFill>
                  <a:srgbClr val="000000"/>
                </a:solidFill>
                <a:latin typeface="Poppins"/>
                <a:ea typeface="Poppins"/>
                <a:cs typeface="Poppins"/>
                <a:sym typeface="Poppins"/>
              </a:rPr>
              <a:t>We conducted a comprehensive analysis of the text-based generative AI systems to gain a deeper understanding of its strengths and weaknesses.</a:t>
            </a:r>
          </a:p>
          <a:p>
            <a:pPr algn="just">
              <a:lnSpc>
                <a:spcPts val="2760"/>
              </a:lnSpc>
            </a:pPr>
            <a:endParaRPr lang="en-US" sz="2123" spc="63">
              <a:solidFill>
                <a:srgbClr val="000000"/>
              </a:solidFill>
              <a:latin typeface="Poppins"/>
              <a:ea typeface="Poppins"/>
              <a:cs typeface="Poppins"/>
              <a:sym typeface="Poppins"/>
            </a:endParaRPr>
          </a:p>
          <a:p>
            <a:pPr algn="just">
              <a:lnSpc>
                <a:spcPts val="2760"/>
              </a:lnSpc>
            </a:pPr>
            <a:r>
              <a:rPr lang="en-US" sz="2123" b="1" i="1" spc="63">
                <a:solidFill>
                  <a:srgbClr val="000000"/>
                </a:solidFill>
                <a:latin typeface="Poppins Bold Italics"/>
                <a:ea typeface="Poppins Bold Italics"/>
                <a:cs typeface="Poppins Bold Italics"/>
                <a:sym typeface="Poppins Bold Italics"/>
              </a:rPr>
              <a:t>Evaluation Framework for text-based GenAI system's strengths and weaknesses</a:t>
            </a:r>
          </a:p>
          <a:p>
            <a:pPr algn="l">
              <a:lnSpc>
                <a:spcPts val="2760"/>
              </a:lnSpc>
              <a:spcBef>
                <a:spcPct val="0"/>
              </a:spcBef>
            </a:pPr>
            <a:endParaRPr lang="en-US" sz="2123" b="1" i="1" spc="63">
              <a:solidFill>
                <a:srgbClr val="000000"/>
              </a:solidFill>
              <a:latin typeface="Poppins Bold Italics"/>
              <a:ea typeface="Poppins Bold Italics"/>
              <a:cs typeface="Poppins Bold Italics"/>
              <a:sym typeface="Poppins Bold Itali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3EE"/>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0" y="1028700"/>
          <a:ext cx="18288000" cy="9847224"/>
        </p:xfrm>
        <a:graphic>
          <a:graphicData uri="http://schemas.openxmlformats.org/drawingml/2006/table">
            <a:tbl>
              <a:tblPr/>
              <a:tblGrid>
                <a:gridCol w="3004740">
                  <a:extLst>
                    <a:ext uri="{9D8B030D-6E8A-4147-A177-3AD203B41FA5}">
                      <a16:colId xmlns:a16="http://schemas.microsoft.com/office/drawing/2014/main" val="20000"/>
                    </a:ext>
                  </a:extLst>
                </a:gridCol>
                <a:gridCol w="5354646">
                  <a:extLst>
                    <a:ext uri="{9D8B030D-6E8A-4147-A177-3AD203B41FA5}">
                      <a16:colId xmlns:a16="http://schemas.microsoft.com/office/drawing/2014/main" val="20001"/>
                    </a:ext>
                  </a:extLst>
                </a:gridCol>
                <a:gridCol w="4337068">
                  <a:extLst>
                    <a:ext uri="{9D8B030D-6E8A-4147-A177-3AD203B41FA5}">
                      <a16:colId xmlns:a16="http://schemas.microsoft.com/office/drawing/2014/main" val="20002"/>
                    </a:ext>
                  </a:extLst>
                </a:gridCol>
                <a:gridCol w="5591546">
                  <a:extLst>
                    <a:ext uri="{9D8B030D-6E8A-4147-A177-3AD203B41FA5}">
                      <a16:colId xmlns:a16="http://schemas.microsoft.com/office/drawing/2014/main" val="20003"/>
                    </a:ext>
                  </a:extLst>
                </a:gridCol>
              </a:tblGrid>
              <a:tr h="1641476">
                <a:tc>
                  <a:txBody>
                    <a:bodyPr/>
                    <a:lstStyle/>
                    <a:p>
                      <a:pPr algn="l">
                        <a:lnSpc>
                          <a:spcPts val="2133"/>
                        </a:lnSpc>
                        <a:defRPr/>
                      </a:pPr>
                      <a:endParaRPr lang="en-US" sz="1100"/>
                    </a:p>
                    <a:p>
                      <a:pPr algn="l">
                        <a:lnSpc>
                          <a:spcPts val="2133"/>
                        </a:lnSpc>
                      </a:pPr>
                      <a:r>
                        <a:rPr lang="en-US" sz="2199" b="1">
                          <a:solidFill>
                            <a:srgbClr val="000000"/>
                          </a:solidFill>
                          <a:latin typeface="Poppins Bold"/>
                          <a:ea typeface="Poppins Bold"/>
                          <a:cs typeface="Poppins Bold"/>
                          <a:sym typeface="Poppins Bold"/>
                        </a:rPr>
                        <a:t>  Platform</a:t>
                      </a:r>
                    </a:p>
                    <a:p>
                      <a:pPr algn="l">
                        <a:lnSpc>
                          <a:spcPts val="2133"/>
                        </a:lnSpc>
                      </a:pPr>
                      <a:r>
                        <a:rPr lang="en-US" sz="2199" b="1">
                          <a:solidFill>
                            <a:srgbClr val="000000"/>
                          </a:solidFill>
                          <a:latin typeface="Poppins Bold"/>
                          <a:ea typeface="Poppins Bold"/>
                          <a:cs typeface="Poppins Bold"/>
                          <a:sym typeface="Poppins Bold"/>
                        </a:rPr>
                        <a:t>  </a:t>
                      </a:r>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33"/>
                        </a:lnSpc>
                        <a:defRPr/>
                      </a:pPr>
                      <a:endParaRPr lang="en-US" sz="1100"/>
                    </a:p>
                    <a:p>
                      <a:pPr algn="l">
                        <a:lnSpc>
                          <a:spcPts val="2133"/>
                        </a:lnSpc>
                      </a:pPr>
                      <a:r>
                        <a:rPr lang="en-US" sz="2199" b="1">
                          <a:solidFill>
                            <a:srgbClr val="000000"/>
                          </a:solidFill>
                          <a:latin typeface="Poppins Bold"/>
                          <a:ea typeface="Poppins Bold"/>
                          <a:cs typeface="Poppins Bold"/>
                          <a:sym typeface="Poppins Bold"/>
                        </a:rPr>
                        <a:t>  Pros</a:t>
                      </a:r>
                    </a:p>
                    <a:p>
                      <a:pPr algn="l">
                        <a:lnSpc>
                          <a:spcPts val="2133"/>
                        </a:lnSpc>
                      </a:pPr>
                      <a:r>
                        <a:rPr lang="en-US" sz="2199" b="1">
                          <a:solidFill>
                            <a:srgbClr val="000000"/>
                          </a:solidFill>
                          <a:latin typeface="Poppins Bold"/>
                          <a:ea typeface="Poppins Bold"/>
                          <a:cs typeface="Poppins Bold"/>
                          <a:sym typeface="Poppins Bold"/>
                        </a:rPr>
                        <a:t>  </a:t>
                      </a:r>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33"/>
                        </a:lnSpc>
                        <a:defRPr/>
                      </a:pPr>
                      <a:endParaRPr lang="en-US" sz="1100"/>
                    </a:p>
                    <a:p>
                      <a:pPr algn="l">
                        <a:lnSpc>
                          <a:spcPts val="2133"/>
                        </a:lnSpc>
                      </a:pPr>
                      <a:r>
                        <a:rPr lang="en-US" sz="2199" b="1">
                          <a:solidFill>
                            <a:srgbClr val="000000"/>
                          </a:solidFill>
                          <a:latin typeface="Poppins Bold"/>
                          <a:ea typeface="Poppins Bold"/>
                          <a:cs typeface="Poppins Bold"/>
                          <a:sym typeface="Poppins Bold"/>
                        </a:rPr>
                        <a:t>  Cons</a:t>
                      </a:r>
                    </a:p>
                    <a:p>
                      <a:pPr algn="l">
                        <a:lnSpc>
                          <a:spcPts val="2133"/>
                        </a:lnSpc>
                      </a:pPr>
                      <a:r>
                        <a:rPr lang="en-US" sz="2199" b="1">
                          <a:solidFill>
                            <a:srgbClr val="000000"/>
                          </a:solidFill>
                          <a:latin typeface="Poppins Bold"/>
                          <a:ea typeface="Poppins Bold"/>
                          <a:cs typeface="Poppins Bold"/>
                          <a:sym typeface="Poppins Bold"/>
                        </a:rPr>
                        <a:t>  </a:t>
                      </a:r>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036"/>
                        </a:lnSpc>
                        <a:defRPr/>
                      </a:pPr>
                      <a:endParaRPr lang="en-US" sz="1100"/>
                    </a:p>
                    <a:p>
                      <a:pPr algn="l">
                        <a:lnSpc>
                          <a:spcPts val="2036"/>
                        </a:lnSpc>
                      </a:pPr>
                      <a:r>
                        <a:rPr lang="en-US" sz="2099" b="1">
                          <a:solidFill>
                            <a:srgbClr val="000000"/>
                          </a:solidFill>
                          <a:latin typeface="Poppins Bold"/>
                          <a:ea typeface="Poppins Bold"/>
                          <a:cs typeface="Poppins Bold"/>
                          <a:sym typeface="Poppins Bold"/>
                        </a:rPr>
                        <a:t>  Best</a:t>
                      </a:r>
                    </a:p>
                    <a:p>
                      <a:pPr algn="l">
                        <a:lnSpc>
                          <a:spcPts val="2036"/>
                        </a:lnSpc>
                      </a:pPr>
                      <a:r>
                        <a:rPr lang="en-US" sz="2099" b="1">
                          <a:solidFill>
                            <a:srgbClr val="000000"/>
                          </a:solidFill>
                          <a:latin typeface="Poppins Bold"/>
                          <a:ea typeface="Poppins Bold"/>
                          <a:cs typeface="Poppins Bold"/>
                          <a:sym typeface="Poppins Bold"/>
                        </a:rPr>
                        <a:t>  Use Cases</a:t>
                      </a:r>
                    </a:p>
                    <a:p>
                      <a:pPr algn="l">
                        <a:lnSpc>
                          <a:spcPts val="2036"/>
                        </a:lnSpc>
                      </a:pPr>
                      <a:r>
                        <a:rPr lang="en-US" sz="2099" b="1">
                          <a:solidFill>
                            <a:srgbClr val="000000"/>
                          </a:solidFill>
                          <a:latin typeface="Poppins Bold"/>
                          <a:ea typeface="Poppins Bold"/>
                          <a:cs typeface="Poppins Bold"/>
                          <a:sym typeface="Poppins Bold"/>
                        </a:rPr>
                        <a:t>  </a:t>
                      </a:r>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48047">
                <a:tc>
                  <a:txBody>
                    <a:bodyPr/>
                    <a:lstStyle/>
                    <a:p>
                      <a:pPr algn="l">
                        <a:lnSpc>
                          <a:spcPts val="2327"/>
                        </a:lnSpc>
                        <a:defRPr/>
                      </a:pPr>
                      <a:endParaRPr lang="en-US" sz="1100"/>
                    </a:p>
                    <a:p>
                      <a:pPr algn="l">
                        <a:lnSpc>
                          <a:spcPts val="2327"/>
                        </a:lnSpc>
                      </a:pPr>
                      <a:r>
                        <a:rPr lang="en-US" sz="2399" b="1">
                          <a:solidFill>
                            <a:srgbClr val="000000"/>
                          </a:solidFill>
                          <a:latin typeface="Poppins Bold"/>
                          <a:ea typeface="Poppins Bold"/>
                          <a:cs typeface="Poppins Bold"/>
                          <a:sym typeface="Poppins Bold"/>
                        </a:rPr>
                        <a:t>  GPT-4</a:t>
                      </a:r>
                    </a:p>
                    <a:p>
                      <a:pPr algn="l">
                        <a:lnSpc>
                          <a:spcPts val="2327"/>
                        </a:lnSpc>
                      </a:pPr>
                      <a:r>
                        <a:rPr lang="en-US" sz="2399" b="1">
                          <a:solidFill>
                            <a:srgbClr val="000000"/>
                          </a:solidFill>
                          <a:latin typeface="Poppins Bold"/>
                          <a:ea typeface="Poppins Bold"/>
                          <a:cs typeface="Poppins Bold"/>
                          <a:sym typeface="Poppins Bold"/>
                        </a:rPr>
                        <a:t>  </a:t>
                      </a:r>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39"/>
                        </a:lnSpc>
                        <a:defRPr/>
                      </a:pPr>
                      <a:endParaRPr lang="en-US" sz="1100"/>
                    </a:p>
                    <a:p>
                      <a:pPr algn="l">
                        <a:lnSpc>
                          <a:spcPts val="1939"/>
                        </a:lnSpc>
                      </a:pPr>
                      <a:r>
                        <a:rPr lang="en-US" sz="1999">
                          <a:solidFill>
                            <a:srgbClr val="000000"/>
                          </a:solidFill>
                          <a:latin typeface="Poppins"/>
                          <a:ea typeface="Poppins"/>
                          <a:cs typeface="Poppins"/>
                          <a:sym typeface="Poppins"/>
                        </a:rPr>
                        <a:t>  Exceptional</a:t>
                      </a:r>
                    </a:p>
                    <a:p>
                      <a:pPr algn="l">
                        <a:lnSpc>
                          <a:spcPts val="1939"/>
                        </a:lnSpc>
                      </a:pPr>
                      <a:r>
                        <a:rPr lang="en-US" sz="1999">
                          <a:solidFill>
                            <a:srgbClr val="000000"/>
                          </a:solidFill>
                          <a:latin typeface="Poppins"/>
                          <a:ea typeface="Poppins"/>
                          <a:cs typeface="Poppins"/>
                          <a:sym typeface="Poppins"/>
                        </a:rPr>
                        <a:t>  language understanding, creative writing</a:t>
                      </a:r>
                    </a:p>
                    <a:p>
                      <a:pPr algn="l">
                        <a:lnSpc>
                          <a:spcPts val="1939"/>
                        </a:lnSpc>
                      </a:pPr>
                      <a:r>
                        <a:rPr lang="en-US" sz="1999">
                          <a:solidFill>
                            <a:srgbClr val="000000"/>
                          </a:solidFill>
                          <a:latin typeface="Poppins"/>
                          <a:ea typeface="Poppins"/>
                          <a:cs typeface="Poppins"/>
                          <a:sym typeface="Poppins"/>
                        </a:rPr>
                        <a:t>  </a:t>
                      </a:r>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39"/>
                        </a:lnSpc>
                        <a:defRPr/>
                      </a:pPr>
                      <a:endParaRPr lang="en-US" sz="1100"/>
                    </a:p>
                    <a:p>
                      <a:pPr algn="l">
                        <a:lnSpc>
                          <a:spcPts val="1939"/>
                        </a:lnSpc>
                      </a:pPr>
                      <a:r>
                        <a:rPr lang="en-US" sz="1999">
                          <a:solidFill>
                            <a:srgbClr val="000000"/>
                          </a:solidFill>
                          <a:latin typeface="Poppins"/>
                          <a:ea typeface="Poppins"/>
                          <a:cs typeface="Poppins"/>
                          <a:sym typeface="Poppins"/>
                        </a:rPr>
                        <a:t>  Expensive, potential</a:t>
                      </a:r>
                    </a:p>
                    <a:p>
                      <a:pPr algn="l">
                        <a:lnSpc>
                          <a:spcPts val="1939"/>
                        </a:lnSpc>
                      </a:pPr>
                      <a:r>
                        <a:rPr lang="en-US" sz="1999">
                          <a:solidFill>
                            <a:srgbClr val="000000"/>
                          </a:solidFill>
                          <a:latin typeface="Poppins"/>
                          <a:ea typeface="Poppins"/>
                          <a:cs typeface="Poppins"/>
                          <a:sym typeface="Poppins"/>
                        </a:rPr>
                        <a:t>  for bias</a:t>
                      </a:r>
                    </a:p>
                    <a:p>
                      <a:pPr algn="l">
                        <a:lnSpc>
                          <a:spcPts val="1939"/>
                        </a:lnSpc>
                      </a:pPr>
                      <a:r>
                        <a:rPr lang="en-US" sz="1999">
                          <a:solidFill>
                            <a:srgbClr val="000000"/>
                          </a:solidFill>
                          <a:latin typeface="Poppins"/>
                          <a:ea typeface="Poppins"/>
                          <a:cs typeface="Poppins"/>
                          <a:sym typeface="Poppins"/>
                        </a:rPr>
                        <a:t>  </a:t>
                      </a:r>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39"/>
                        </a:lnSpc>
                        <a:defRPr/>
                      </a:pPr>
                      <a:endParaRPr lang="en-US" sz="1100"/>
                    </a:p>
                    <a:p>
                      <a:pPr algn="l">
                        <a:lnSpc>
                          <a:spcPts val="1939"/>
                        </a:lnSpc>
                      </a:pPr>
                      <a:r>
                        <a:rPr lang="en-US" sz="1999">
                          <a:solidFill>
                            <a:srgbClr val="000000"/>
                          </a:solidFill>
                          <a:latin typeface="Poppins"/>
                          <a:ea typeface="Poppins"/>
                          <a:cs typeface="Poppins"/>
                          <a:sym typeface="Poppins"/>
                        </a:rPr>
                        <a:t>  Content creation,</a:t>
                      </a:r>
                    </a:p>
                    <a:p>
                      <a:pPr algn="l">
                        <a:lnSpc>
                          <a:spcPts val="1939"/>
                        </a:lnSpc>
                      </a:pPr>
                      <a:r>
                        <a:rPr lang="en-US" sz="1999">
                          <a:solidFill>
                            <a:srgbClr val="000000"/>
                          </a:solidFill>
                          <a:latin typeface="Poppins"/>
                          <a:ea typeface="Poppins"/>
                          <a:cs typeface="Poppins"/>
                          <a:sym typeface="Poppins"/>
                        </a:rPr>
                        <a:t>  research, customer service</a:t>
                      </a:r>
                    </a:p>
                    <a:p>
                      <a:pPr algn="l">
                        <a:lnSpc>
                          <a:spcPts val="1939"/>
                        </a:lnSpc>
                      </a:pPr>
                      <a:r>
                        <a:rPr lang="en-US" sz="1999">
                          <a:solidFill>
                            <a:srgbClr val="000000"/>
                          </a:solidFill>
                          <a:latin typeface="Poppins"/>
                          <a:ea typeface="Poppins"/>
                          <a:cs typeface="Poppins"/>
                          <a:sym typeface="Poppins"/>
                        </a:rPr>
                        <a:t>  </a:t>
                      </a:r>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94171">
                <a:tc>
                  <a:txBody>
                    <a:bodyPr/>
                    <a:lstStyle/>
                    <a:p>
                      <a:pPr algn="l">
                        <a:lnSpc>
                          <a:spcPts val="2327"/>
                        </a:lnSpc>
                        <a:defRPr/>
                      </a:pPr>
                      <a:endParaRPr lang="en-US" sz="1100"/>
                    </a:p>
                    <a:p>
                      <a:pPr algn="l">
                        <a:lnSpc>
                          <a:spcPts val="2327"/>
                        </a:lnSpc>
                      </a:pPr>
                      <a:r>
                        <a:rPr lang="en-US" sz="2399" b="1">
                          <a:solidFill>
                            <a:srgbClr val="000000"/>
                          </a:solidFill>
                          <a:latin typeface="Poppins Bold"/>
                          <a:ea typeface="Poppins Bold"/>
                          <a:cs typeface="Poppins Bold"/>
                          <a:sym typeface="Poppins Bold"/>
                        </a:rPr>
                        <a:t>  LaMDA</a:t>
                      </a:r>
                    </a:p>
                    <a:p>
                      <a:pPr algn="l">
                        <a:lnSpc>
                          <a:spcPts val="2327"/>
                        </a:lnSpc>
                      </a:pPr>
                      <a:r>
                        <a:rPr lang="en-US" sz="2399" b="1">
                          <a:solidFill>
                            <a:srgbClr val="000000"/>
                          </a:solidFill>
                          <a:latin typeface="Poppins Bold"/>
                          <a:ea typeface="Poppins Bold"/>
                          <a:cs typeface="Poppins Bold"/>
                          <a:sym typeface="Poppins Bold"/>
                        </a:rPr>
                        <a:t>  </a:t>
                      </a:r>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39"/>
                        </a:lnSpc>
                        <a:defRPr/>
                      </a:pPr>
                      <a:endParaRPr lang="en-US" sz="1100"/>
                    </a:p>
                    <a:p>
                      <a:pPr algn="l">
                        <a:lnSpc>
                          <a:spcPts val="1939"/>
                        </a:lnSpc>
                      </a:pPr>
                      <a:r>
                        <a:rPr lang="en-US" sz="1999">
                          <a:solidFill>
                            <a:srgbClr val="000000"/>
                          </a:solidFill>
                          <a:latin typeface="Poppins"/>
                          <a:ea typeface="Poppins"/>
                          <a:cs typeface="Poppins"/>
                          <a:sym typeface="Poppins"/>
                        </a:rPr>
                        <a:t>  Strong</a:t>
                      </a:r>
                    </a:p>
                    <a:p>
                      <a:pPr algn="l">
                        <a:lnSpc>
                          <a:spcPts val="1939"/>
                        </a:lnSpc>
                      </a:pPr>
                      <a:r>
                        <a:rPr lang="en-US" sz="1999">
                          <a:solidFill>
                            <a:srgbClr val="000000"/>
                          </a:solidFill>
                          <a:latin typeface="Poppins"/>
                          <a:ea typeface="Poppins"/>
                          <a:cs typeface="Poppins"/>
                          <a:sym typeface="Poppins"/>
                        </a:rPr>
                        <a:t>  conversational abilities, factual accuracy</a:t>
                      </a:r>
                    </a:p>
                    <a:p>
                      <a:pPr algn="l">
                        <a:lnSpc>
                          <a:spcPts val="1939"/>
                        </a:lnSpc>
                      </a:pPr>
                      <a:r>
                        <a:rPr lang="en-US" sz="1999">
                          <a:solidFill>
                            <a:srgbClr val="000000"/>
                          </a:solidFill>
                          <a:latin typeface="Poppins"/>
                          <a:ea typeface="Poppins"/>
                          <a:cs typeface="Poppins"/>
                          <a:sym typeface="Poppins"/>
                        </a:rPr>
                        <a:t>  </a:t>
                      </a:r>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39"/>
                        </a:lnSpc>
                        <a:defRPr/>
                      </a:pPr>
                      <a:endParaRPr lang="en-US" sz="1100"/>
                    </a:p>
                    <a:p>
                      <a:pPr algn="l">
                        <a:lnSpc>
                          <a:spcPts val="1939"/>
                        </a:lnSpc>
                      </a:pPr>
                      <a:r>
                        <a:rPr lang="en-US" sz="1999">
                          <a:solidFill>
                            <a:srgbClr val="000000"/>
                          </a:solidFill>
                          <a:latin typeface="Poppins"/>
                          <a:ea typeface="Poppins"/>
                          <a:cs typeface="Poppins"/>
                          <a:sym typeface="Poppins"/>
                        </a:rPr>
                        <a:t>  Limited creative output</a:t>
                      </a:r>
                    </a:p>
                    <a:p>
                      <a:pPr algn="l">
                        <a:lnSpc>
                          <a:spcPts val="1939"/>
                        </a:lnSpc>
                      </a:pPr>
                      <a:r>
                        <a:rPr lang="en-US" sz="1999">
                          <a:solidFill>
                            <a:srgbClr val="000000"/>
                          </a:solidFill>
                          <a:latin typeface="Poppins"/>
                          <a:ea typeface="Poppins"/>
                          <a:cs typeface="Poppins"/>
                          <a:sym typeface="Poppins"/>
                        </a:rPr>
                        <a:t>  </a:t>
                      </a:r>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39"/>
                        </a:lnSpc>
                        <a:defRPr/>
                      </a:pPr>
                      <a:endParaRPr lang="en-US" sz="1100"/>
                    </a:p>
                    <a:p>
                      <a:pPr algn="l">
                        <a:lnSpc>
                          <a:spcPts val="1939"/>
                        </a:lnSpc>
                      </a:pPr>
                      <a:r>
                        <a:rPr lang="en-US" sz="1999">
                          <a:solidFill>
                            <a:srgbClr val="000000"/>
                          </a:solidFill>
                          <a:latin typeface="Poppins"/>
                          <a:ea typeface="Poppins"/>
                          <a:cs typeface="Poppins"/>
                          <a:sym typeface="Poppins"/>
                        </a:rPr>
                        <a:t>  Chatbots, customer</a:t>
                      </a:r>
                    </a:p>
                    <a:p>
                      <a:pPr algn="l">
                        <a:lnSpc>
                          <a:spcPts val="1939"/>
                        </a:lnSpc>
                      </a:pPr>
                      <a:r>
                        <a:rPr lang="en-US" sz="1999">
                          <a:solidFill>
                            <a:srgbClr val="000000"/>
                          </a:solidFill>
                          <a:latin typeface="Poppins"/>
                          <a:ea typeface="Poppins"/>
                          <a:cs typeface="Poppins"/>
                          <a:sym typeface="Poppins"/>
                        </a:rPr>
                        <a:t>  support</a:t>
                      </a:r>
                    </a:p>
                    <a:p>
                      <a:pPr algn="l">
                        <a:lnSpc>
                          <a:spcPts val="1939"/>
                        </a:lnSpc>
                      </a:pPr>
                      <a:r>
                        <a:rPr lang="en-US" sz="1999">
                          <a:solidFill>
                            <a:srgbClr val="000000"/>
                          </a:solidFill>
                          <a:latin typeface="Poppins"/>
                          <a:ea typeface="Poppins"/>
                          <a:cs typeface="Poppins"/>
                          <a:sym typeface="Poppins"/>
                        </a:rPr>
                        <a:t>  </a:t>
                      </a:r>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46454">
                <a:tc>
                  <a:txBody>
                    <a:bodyPr/>
                    <a:lstStyle/>
                    <a:p>
                      <a:pPr algn="l">
                        <a:lnSpc>
                          <a:spcPts val="2230"/>
                        </a:lnSpc>
                        <a:defRPr/>
                      </a:pPr>
                      <a:endParaRPr lang="en-US" sz="1100"/>
                    </a:p>
                    <a:p>
                      <a:pPr algn="l">
                        <a:lnSpc>
                          <a:spcPts val="2230"/>
                        </a:lnSpc>
                      </a:pPr>
                      <a:r>
                        <a:rPr lang="en-US" sz="2299" b="1">
                          <a:solidFill>
                            <a:srgbClr val="000000"/>
                          </a:solidFill>
                          <a:latin typeface="Poppins Bold"/>
                          <a:ea typeface="Poppins Bold"/>
                          <a:cs typeface="Poppins Bold"/>
                          <a:sym typeface="Poppins Bold"/>
                        </a:rPr>
                        <a:t>  Jasper</a:t>
                      </a:r>
                    </a:p>
                    <a:p>
                      <a:pPr algn="l">
                        <a:lnSpc>
                          <a:spcPts val="2230"/>
                        </a:lnSpc>
                      </a:pPr>
                      <a:r>
                        <a:rPr lang="en-US" sz="2299" b="1">
                          <a:solidFill>
                            <a:srgbClr val="000000"/>
                          </a:solidFill>
                          <a:latin typeface="Poppins Bold"/>
                          <a:ea typeface="Poppins Bold"/>
                          <a:cs typeface="Poppins Bold"/>
                          <a:sym typeface="Poppins Bold"/>
                        </a:rPr>
                        <a:t>  AI</a:t>
                      </a:r>
                    </a:p>
                    <a:p>
                      <a:pPr algn="l">
                        <a:lnSpc>
                          <a:spcPts val="2230"/>
                        </a:lnSpc>
                      </a:pPr>
                      <a:r>
                        <a:rPr lang="en-US" sz="2299" b="1">
                          <a:solidFill>
                            <a:srgbClr val="000000"/>
                          </a:solidFill>
                          <a:latin typeface="Poppins Bold"/>
                          <a:ea typeface="Poppins Bold"/>
                          <a:cs typeface="Poppins Bold"/>
                          <a:sym typeface="Poppins Bold"/>
                        </a:rPr>
                        <a:t>  </a:t>
                      </a:r>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39"/>
                        </a:lnSpc>
                        <a:defRPr/>
                      </a:pPr>
                      <a:endParaRPr lang="en-US" sz="1100"/>
                    </a:p>
                    <a:p>
                      <a:pPr algn="l">
                        <a:lnSpc>
                          <a:spcPts val="1939"/>
                        </a:lnSpc>
                      </a:pPr>
                      <a:r>
                        <a:rPr lang="en-US" sz="1999">
                          <a:solidFill>
                            <a:srgbClr val="000000"/>
                          </a:solidFill>
                          <a:latin typeface="Poppins"/>
                          <a:ea typeface="Poppins"/>
                          <a:cs typeface="Poppins"/>
                          <a:sym typeface="Poppins"/>
                        </a:rPr>
                        <a:t>  User-friendly</a:t>
                      </a:r>
                    </a:p>
                    <a:p>
                      <a:pPr algn="l">
                        <a:lnSpc>
                          <a:spcPts val="1939"/>
                        </a:lnSpc>
                      </a:pPr>
                      <a:r>
                        <a:rPr lang="en-US" sz="1999">
                          <a:solidFill>
                            <a:srgbClr val="000000"/>
                          </a:solidFill>
                          <a:latin typeface="Poppins"/>
                          <a:ea typeface="Poppins"/>
                          <a:cs typeface="Poppins"/>
                          <a:sym typeface="Poppins"/>
                        </a:rPr>
                        <a:t>  interface, marketing-focused</a:t>
                      </a:r>
                    </a:p>
                    <a:p>
                      <a:pPr algn="l">
                        <a:lnSpc>
                          <a:spcPts val="1939"/>
                        </a:lnSpc>
                      </a:pPr>
                      <a:r>
                        <a:rPr lang="en-US" sz="1999">
                          <a:solidFill>
                            <a:srgbClr val="000000"/>
                          </a:solidFill>
                          <a:latin typeface="Poppins"/>
                          <a:ea typeface="Poppins"/>
                          <a:cs typeface="Poppins"/>
                          <a:sym typeface="Poppins"/>
                        </a:rPr>
                        <a:t>  </a:t>
                      </a:r>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39"/>
                        </a:lnSpc>
                        <a:defRPr/>
                      </a:pPr>
                      <a:endParaRPr lang="en-US" sz="1100"/>
                    </a:p>
                    <a:p>
                      <a:pPr algn="l">
                        <a:lnSpc>
                          <a:spcPts val="1939"/>
                        </a:lnSpc>
                      </a:pPr>
                      <a:r>
                        <a:rPr lang="en-US" sz="1999">
                          <a:solidFill>
                            <a:srgbClr val="000000"/>
                          </a:solidFill>
                          <a:latin typeface="Poppins"/>
                          <a:ea typeface="Poppins"/>
                          <a:cs typeface="Poppins"/>
                          <a:sym typeface="Poppins"/>
                        </a:rPr>
                        <a:t>  Can be repetitive,</a:t>
                      </a:r>
                    </a:p>
                    <a:p>
                      <a:pPr algn="l">
                        <a:lnSpc>
                          <a:spcPts val="1939"/>
                        </a:lnSpc>
                      </a:pPr>
                      <a:r>
                        <a:rPr lang="en-US" sz="1999">
                          <a:solidFill>
                            <a:srgbClr val="000000"/>
                          </a:solidFill>
                          <a:latin typeface="Poppins"/>
                          <a:ea typeface="Poppins"/>
                          <a:cs typeface="Poppins"/>
                          <a:sym typeface="Poppins"/>
                        </a:rPr>
                        <a:t>  limited depth</a:t>
                      </a:r>
                    </a:p>
                    <a:p>
                      <a:pPr algn="l">
                        <a:lnSpc>
                          <a:spcPts val="1939"/>
                        </a:lnSpc>
                      </a:pPr>
                      <a:r>
                        <a:rPr lang="en-US" sz="1999">
                          <a:solidFill>
                            <a:srgbClr val="000000"/>
                          </a:solidFill>
                          <a:latin typeface="Poppins"/>
                          <a:ea typeface="Poppins"/>
                          <a:cs typeface="Poppins"/>
                          <a:sym typeface="Poppins"/>
                        </a:rPr>
                        <a:t>  </a:t>
                      </a:r>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39"/>
                        </a:lnSpc>
                        <a:defRPr/>
                      </a:pPr>
                      <a:endParaRPr lang="en-US" sz="1100"/>
                    </a:p>
                    <a:p>
                      <a:pPr algn="l">
                        <a:lnSpc>
                          <a:spcPts val="1939"/>
                        </a:lnSpc>
                      </a:pPr>
                      <a:r>
                        <a:rPr lang="en-US" sz="1999">
                          <a:solidFill>
                            <a:srgbClr val="000000"/>
                          </a:solidFill>
                          <a:latin typeface="Poppins"/>
                          <a:ea typeface="Poppins"/>
                          <a:cs typeface="Poppins"/>
                          <a:sym typeface="Poppins"/>
                        </a:rPr>
                        <a:t>  Marketing copywriting,</a:t>
                      </a:r>
                    </a:p>
                    <a:p>
                      <a:pPr algn="l">
                        <a:lnSpc>
                          <a:spcPts val="1939"/>
                        </a:lnSpc>
                      </a:pPr>
                      <a:r>
                        <a:rPr lang="en-US" sz="1999">
                          <a:solidFill>
                            <a:srgbClr val="000000"/>
                          </a:solidFill>
                          <a:latin typeface="Poppins"/>
                          <a:ea typeface="Poppins"/>
                          <a:cs typeface="Poppins"/>
                          <a:sym typeface="Poppins"/>
                        </a:rPr>
                        <a:t>  social media content</a:t>
                      </a:r>
                    </a:p>
                    <a:p>
                      <a:pPr algn="l">
                        <a:lnSpc>
                          <a:spcPts val="1939"/>
                        </a:lnSpc>
                      </a:pPr>
                      <a:r>
                        <a:rPr lang="en-US" sz="1999">
                          <a:solidFill>
                            <a:srgbClr val="000000"/>
                          </a:solidFill>
                          <a:latin typeface="Poppins"/>
                          <a:ea typeface="Poppins"/>
                          <a:cs typeface="Poppins"/>
                          <a:sym typeface="Poppins"/>
                        </a:rPr>
                        <a:t>  </a:t>
                      </a:r>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517076">
                <a:tc>
                  <a:txBody>
                    <a:bodyPr/>
                    <a:lstStyle/>
                    <a:p>
                      <a:pPr algn="l">
                        <a:lnSpc>
                          <a:spcPts val="2230"/>
                        </a:lnSpc>
                        <a:defRPr/>
                      </a:pPr>
                      <a:endParaRPr lang="en-US" sz="1100"/>
                    </a:p>
                    <a:p>
                      <a:pPr algn="l">
                        <a:lnSpc>
                          <a:spcPts val="2230"/>
                        </a:lnSpc>
                      </a:pPr>
                      <a:r>
                        <a:rPr lang="en-US" sz="2299" b="1">
                          <a:solidFill>
                            <a:srgbClr val="000000"/>
                          </a:solidFill>
                          <a:latin typeface="Poppins Bold"/>
                          <a:ea typeface="Poppins Bold"/>
                          <a:cs typeface="Poppins Bold"/>
                          <a:sym typeface="Poppins Bold"/>
                        </a:rPr>
                        <a:t>  Gemini</a:t>
                      </a:r>
                    </a:p>
                    <a:p>
                      <a:pPr algn="l">
                        <a:lnSpc>
                          <a:spcPts val="2230"/>
                        </a:lnSpc>
                      </a:pPr>
                      <a:r>
                        <a:rPr lang="en-US" sz="2299" b="1">
                          <a:solidFill>
                            <a:srgbClr val="000000"/>
                          </a:solidFill>
                          <a:latin typeface="Poppins Bold"/>
                          <a:ea typeface="Poppins Bold"/>
                          <a:cs typeface="Poppins Bold"/>
                          <a:sym typeface="Poppins Bold"/>
                        </a:rPr>
                        <a:t>  </a:t>
                      </a:r>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39"/>
                        </a:lnSpc>
                        <a:defRPr/>
                      </a:pPr>
                      <a:endParaRPr lang="en-US" sz="1100"/>
                    </a:p>
                    <a:p>
                      <a:pPr algn="l">
                        <a:lnSpc>
                          <a:spcPts val="1939"/>
                        </a:lnSpc>
                      </a:pPr>
                      <a:r>
                        <a:rPr lang="en-US" sz="1999">
                          <a:solidFill>
                            <a:srgbClr val="000000"/>
                          </a:solidFill>
                          <a:latin typeface="Poppins"/>
                          <a:ea typeface="Poppins"/>
                          <a:cs typeface="Poppins"/>
                          <a:sym typeface="Poppins"/>
                        </a:rPr>
                        <a:t>  Exceptional</a:t>
                      </a:r>
                    </a:p>
                    <a:p>
                      <a:pPr algn="l">
                        <a:lnSpc>
                          <a:spcPts val="1939"/>
                        </a:lnSpc>
                      </a:pPr>
                      <a:r>
                        <a:rPr lang="en-US" sz="1999">
                          <a:solidFill>
                            <a:srgbClr val="000000"/>
                          </a:solidFill>
                          <a:latin typeface="Poppins"/>
                          <a:ea typeface="Poppins"/>
                          <a:cs typeface="Poppins"/>
                          <a:sym typeface="Poppins"/>
                        </a:rPr>
                        <a:t>  language understanding, code generation, image generation</a:t>
                      </a:r>
                    </a:p>
                    <a:p>
                      <a:pPr algn="l">
                        <a:lnSpc>
                          <a:spcPts val="1939"/>
                        </a:lnSpc>
                      </a:pPr>
                      <a:r>
                        <a:rPr lang="en-US" sz="1999">
                          <a:solidFill>
                            <a:srgbClr val="000000"/>
                          </a:solidFill>
                          <a:latin typeface="Poppins"/>
                          <a:ea typeface="Poppins"/>
                          <a:cs typeface="Poppins"/>
                          <a:sym typeface="Poppins"/>
                        </a:rPr>
                        <a:t>  </a:t>
                      </a:r>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39"/>
                        </a:lnSpc>
                        <a:defRPr/>
                      </a:pPr>
                      <a:endParaRPr lang="en-US" sz="1100"/>
                    </a:p>
                    <a:p>
                      <a:pPr algn="l">
                        <a:lnSpc>
                          <a:spcPts val="1939"/>
                        </a:lnSpc>
                      </a:pPr>
                      <a:r>
                        <a:rPr lang="en-US" sz="1999">
                          <a:solidFill>
                            <a:srgbClr val="000000"/>
                          </a:solidFill>
                          <a:latin typeface="Poppins"/>
                          <a:ea typeface="Poppins"/>
                          <a:cs typeface="Poppins"/>
                          <a:sym typeface="Poppins"/>
                        </a:rPr>
                        <a:t>  Requires</a:t>
                      </a:r>
                    </a:p>
                    <a:p>
                      <a:pPr algn="l">
                        <a:lnSpc>
                          <a:spcPts val="1939"/>
                        </a:lnSpc>
                      </a:pPr>
                      <a:r>
                        <a:rPr lang="en-US" sz="1999">
                          <a:solidFill>
                            <a:srgbClr val="000000"/>
                          </a:solidFill>
                          <a:latin typeface="Poppins"/>
                          <a:ea typeface="Poppins"/>
                          <a:cs typeface="Poppins"/>
                          <a:sym typeface="Poppins"/>
                        </a:rPr>
                        <a:t>  significant computational resources</a:t>
                      </a:r>
                    </a:p>
                    <a:p>
                      <a:pPr algn="l">
                        <a:lnSpc>
                          <a:spcPts val="1939"/>
                        </a:lnSpc>
                      </a:pPr>
                      <a:r>
                        <a:rPr lang="en-US" sz="1999">
                          <a:solidFill>
                            <a:srgbClr val="000000"/>
                          </a:solidFill>
                          <a:latin typeface="Poppins"/>
                          <a:ea typeface="Poppins"/>
                          <a:cs typeface="Poppins"/>
                          <a:sym typeface="Poppins"/>
                        </a:rPr>
                        <a:t>  </a:t>
                      </a:r>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39"/>
                        </a:lnSpc>
                        <a:defRPr/>
                      </a:pPr>
                      <a:endParaRPr lang="en-US" sz="1100"/>
                    </a:p>
                    <a:p>
                      <a:pPr algn="l">
                        <a:lnSpc>
                          <a:spcPts val="1939"/>
                        </a:lnSpc>
                      </a:pPr>
                      <a:r>
                        <a:rPr lang="en-US" sz="1999">
                          <a:solidFill>
                            <a:srgbClr val="000000"/>
                          </a:solidFill>
                          <a:latin typeface="Poppins"/>
                          <a:ea typeface="Poppins"/>
                          <a:cs typeface="Poppins"/>
                          <a:sym typeface="Poppins"/>
                        </a:rPr>
                        <a:t>  Content</a:t>
                      </a:r>
                    </a:p>
                    <a:p>
                      <a:pPr algn="l">
                        <a:lnSpc>
                          <a:spcPts val="1939"/>
                        </a:lnSpc>
                      </a:pPr>
                      <a:r>
                        <a:rPr lang="en-US" sz="1999">
                          <a:solidFill>
                            <a:srgbClr val="000000"/>
                          </a:solidFill>
                          <a:latin typeface="Poppins"/>
                          <a:ea typeface="Poppins"/>
                          <a:cs typeface="Poppins"/>
                          <a:sym typeface="Poppins"/>
                        </a:rPr>
                        <a:t>  creation, research, code development</a:t>
                      </a:r>
                    </a:p>
                    <a:p>
                      <a:pPr algn="l">
                        <a:lnSpc>
                          <a:spcPts val="1939"/>
                        </a:lnSpc>
                      </a:pPr>
                      <a:r>
                        <a:rPr lang="en-US" sz="1999">
                          <a:solidFill>
                            <a:srgbClr val="000000"/>
                          </a:solidFill>
                          <a:latin typeface="Poppins"/>
                          <a:ea typeface="Poppins"/>
                          <a:cs typeface="Poppins"/>
                          <a:sym typeface="Poppins"/>
                        </a:rPr>
                        <a:t>  </a:t>
                      </a:r>
                    </a:p>
                  </a:txBody>
                  <a:tcPr marL="161925" marR="161925" marT="161925" marB="1619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3"/>
          <p:cNvSpPr txBox="1"/>
          <p:nvPr/>
        </p:nvSpPr>
        <p:spPr>
          <a:xfrm>
            <a:off x="-314422" y="75374"/>
            <a:ext cx="18602422" cy="659638"/>
          </a:xfrm>
          <a:prstGeom prst="rect">
            <a:avLst/>
          </a:prstGeom>
        </p:spPr>
        <p:txBody>
          <a:bodyPr lIns="0" tIns="0" rIns="0" bIns="0" rtlCol="0" anchor="t">
            <a:spAutoFit/>
          </a:bodyPr>
          <a:lstStyle/>
          <a:p>
            <a:pPr algn="ctr">
              <a:lnSpc>
                <a:spcPts val="5122"/>
              </a:lnSpc>
            </a:pPr>
            <a:r>
              <a:rPr lang="en-US" sz="3659" b="1">
                <a:solidFill>
                  <a:srgbClr val="000000"/>
                </a:solidFill>
                <a:latin typeface="Poppins Bold"/>
                <a:ea typeface="Poppins Bold"/>
                <a:cs typeface="Poppins Bold"/>
                <a:sym typeface="Poppins Bold"/>
              </a:rPr>
              <a:t>Strengths, weaknesses, and best use cases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3EE"/>
        </a:solidFill>
        <a:effectLst/>
      </p:bgPr>
    </p:bg>
    <p:spTree>
      <p:nvGrpSpPr>
        <p:cNvPr id="1" name=""/>
        <p:cNvGrpSpPr/>
        <p:nvPr/>
      </p:nvGrpSpPr>
      <p:grpSpPr>
        <a:xfrm>
          <a:off x="0" y="0"/>
          <a:ext cx="0" cy="0"/>
          <a:chOff x="0" y="0"/>
          <a:chExt cx="0" cy="0"/>
        </a:xfrm>
      </p:grpSpPr>
      <p:sp>
        <p:nvSpPr>
          <p:cNvPr id="2" name="Freeform 2"/>
          <p:cNvSpPr/>
          <p:nvPr/>
        </p:nvSpPr>
        <p:spPr>
          <a:xfrm>
            <a:off x="6545013" y="1028700"/>
            <a:ext cx="3482960" cy="8425616"/>
          </a:xfrm>
          <a:custGeom>
            <a:avLst/>
            <a:gdLst/>
            <a:ahLst/>
            <a:cxnLst/>
            <a:rect l="l" t="t" r="r" b="b"/>
            <a:pathLst>
              <a:path w="3482960" h="8425616">
                <a:moveTo>
                  <a:pt x="0" y="0"/>
                </a:moveTo>
                <a:lnTo>
                  <a:pt x="3482959" y="0"/>
                </a:lnTo>
                <a:lnTo>
                  <a:pt x="3482959" y="8425616"/>
                </a:lnTo>
                <a:lnTo>
                  <a:pt x="0" y="8425616"/>
                </a:lnTo>
                <a:lnTo>
                  <a:pt x="0" y="0"/>
                </a:lnTo>
                <a:close/>
              </a:path>
            </a:pathLst>
          </a:custGeom>
          <a:blipFill>
            <a:blip r:embed="rId2"/>
            <a:stretch>
              <a:fillRect l="-8106" r="-12847"/>
            </a:stretch>
          </a:blipFill>
        </p:spPr>
      </p:sp>
      <p:sp>
        <p:nvSpPr>
          <p:cNvPr id="3" name="Freeform 3"/>
          <p:cNvSpPr/>
          <p:nvPr/>
        </p:nvSpPr>
        <p:spPr>
          <a:xfrm>
            <a:off x="351358" y="1028700"/>
            <a:ext cx="5793604" cy="8425616"/>
          </a:xfrm>
          <a:custGeom>
            <a:avLst/>
            <a:gdLst/>
            <a:ahLst/>
            <a:cxnLst/>
            <a:rect l="l" t="t" r="r" b="b"/>
            <a:pathLst>
              <a:path w="5793604" h="8425616">
                <a:moveTo>
                  <a:pt x="0" y="0"/>
                </a:moveTo>
                <a:lnTo>
                  <a:pt x="5793605" y="0"/>
                </a:lnTo>
                <a:lnTo>
                  <a:pt x="5793605" y="8425616"/>
                </a:lnTo>
                <a:lnTo>
                  <a:pt x="0" y="8425616"/>
                </a:lnTo>
                <a:lnTo>
                  <a:pt x="0" y="0"/>
                </a:lnTo>
                <a:close/>
              </a:path>
            </a:pathLst>
          </a:custGeom>
          <a:blipFill>
            <a:blip r:embed="rId3"/>
            <a:stretch>
              <a:fillRect t="-20485" r="-101630" b="-18159"/>
            </a:stretch>
          </a:blipFill>
        </p:spPr>
      </p:sp>
      <p:sp>
        <p:nvSpPr>
          <p:cNvPr id="4" name="TextBox 4"/>
          <p:cNvSpPr txBox="1"/>
          <p:nvPr/>
        </p:nvSpPr>
        <p:spPr>
          <a:xfrm>
            <a:off x="10428022" y="2683190"/>
            <a:ext cx="7685093" cy="4863471"/>
          </a:xfrm>
          <a:prstGeom prst="rect">
            <a:avLst/>
          </a:prstGeom>
        </p:spPr>
        <p:txBody>
          <a:bodyPr lIns="0" tIns="0" rIns="0" bIns="0" rtlCol="0" anchor="t">
            <a:spAutoFit/>
          </a:bodyPr>
          <a:lstStyle/>
          <a:p>
            <a:pPr algn="just">
              <a:lnSpc>
                <a:spcPts val="3314"/>
              </a:lnSpc>
            </a:pPr>
            <a:endParaRPr dirty="0"/>
          </a:p>
          <a:p>
            <a:pPr marL="550445" lvl="1" indent="-275222" algn="just">
              <a:lnSpc>
                <a:spcPts val="3569"/>
              </a:lnSpc>
              <a:buFont typeface="Arial"/>
              <a:buChar char="•"/>
            </a:pPr>
            <a:r>
              <a:rPr lang="en-US" sz="2549" spc="76" dirty="0">
                <a:solidFill>
                  <a:srgbClr val="000000"/>
                </a:solidFill>
                <a:latin typeface="Poppins"/>
                <a:ea typeface="Poppins"/>
                <a:cs typeface="Poppins"/>
                <a:sym typeface="Poppins"/>
              </a:rPr>
              <a:t>The sample consists of 115 respondents (</a:t>
            </a:r>
            <a:r>
              <a:rPr lang="en-US" sz="2549" i="1" spc="76" dirty="0">
                <a:solidFill>
                  <a:srgbClr val="000000"/>
                </a:solidFill>
                <a:latin typeface="Poppins Italics"/>
                <a:ea typeface="Poppins Italics"/>
                <a:cs typeface="Poppins Italics"/>
                <a:sym typeface="Poppins Italics"/>
              </a:rPr>
              <a:t>n</a:t>
            </a:r>
            <a:r>
              <a:rPr lang="en-US" sz="2549" spc="76" dirty="0">
                <a:solidFill>
                  <a:srgbClr val="000000"/>
                </a:solidFill>
                <a:latin typeface="Poppins"/>
                <a:ea typeface="Poppins"/>
                <a:cs typeface="Poppins"/>
                <a:sym typeface="Poppins"/>
              </a:rPr>
              <a:t> = 115); 60 females and 55 males. </a:t>
            </a:r>
          </a:p>
          <a:p>
            <a:pPr algn="just">
              <a:lnSpc>
                <a:spcPts val="3569"/>
              </a:lnSpc>
            </a:pPr>
            <a:endParaRPr lang="en-US" sz="2549" spc="76" dirty="0">
              <a:solidFill>
                <a:srgbClr val="000000"/>
              </a:solidFill>
              <a:latin typeface="Poppins"/>
              <a:ea typeface="Poppins"/>
              <a:cs typeface="Poppins"/>
              <a:sym typeface="Poppins"/>
            </a:endParaRPr>
          </a:p>
          <a:p>
            <a:pPr marL="550445" lvl="1" indent="-275222" algn="just">
              <a:lnSpc>
                <a:spcPts val="3569"/>
              </a:lnSpc>
              <a:buFont typeface="Arial"/>
              <a:buChar char="•"/>
            </a:pPr>
            <a:r>
              <a:rPr lang="en-US" sz="2549" spc="76" dirty="0">
                <a:solidFill>
                  <a:srgbClr val="000000"/>
                </a:solidFill>
                <a:latin typeface="Poppins"/>
                <a:ea typeface="Poppins"/>
                <a:cs typeface="Poppins"/>
                <a:sym typeface="Poppins"/>
              </a:rPr>
              <a:t>The link to the data  is  :</a:t>
            </a:r>
          </a:p>
          <a:p>
            <a:pPr algn="just">
              <a:lnSpc>
                <a:spcPts val="3569"/>
              </a:lnSpc>
            </a:pPr>
            <a:r>
              <a:rPr lang="en-US" sz="2549" u="sng" spc="76" dirty="0">
                <a:solidFill>
                  <a:srgbClr val="000000"/>
                </a:solidFill>
                <a:latin typeface="Poppins"/>
                <a:ea typeface="Poppins"/>
                <a:cs typeface="Poppins"/>
                <a:sym typeface="Poppins"/>
                <a:hlinkClick r:id="rId4" tooltip="https://docs.google.com/spreadsheets/d/1gcYrbeBhQJI_FC4tGKoPNa5-MWmhIhQaw1pW59YXOmM/edit?usp=sharing"/>
              </a:rPr>
              <a:t>https://docs.google.com/spreadsheets/d/1gcYrbeBhQJI_FC4tGKoPNa5-MWmhIhQaw1pW59YXOmM/edit?usp=sharing</a:t>
            </a:r>
          </a:p>
          <a:p>
            <a:pPr algn="just">
              <a:lnSpc>
                <a:spcPts val="3314"/>
              </a:lnSpc>
            </a:pPr>
            <a:endParaRPr lang="en-US" sz="2549" u="sng" spc="76" dirty="0">
              <a:solidFill>
                <a:srgbClr val="000000"/>
              </a:solidFill>
              <a:latin typeface="Poppins"/>
              <a:ea typeface="Poppins"/>
              <a:cs typeface="Poppins"/>
              <a:sym typeface="Poppins"/>
              <a:hlinkClick r:id="rId4" tooltip="https://docs.google.com/spreadsheets/d/1gcYrbeBhQJI_FC4tGKoPNa5-MWmhIhQaw1pW59YXOmM/edit?usp=sharing"/>
            </a:endParaRPr>
          </a:p>
          <a:p>
            <a:pPr algn="l">
              <a:lnSpc>
                <a:spcPts val="3314"/>
              </a:lnSpc>
              <a:spcBef>
                <a:spcPct val="0"/>
              </a:spcBef>
            </a:pPr>
            <a:endParaRPr lang="en-US" sz="2549" u="sng" spc="76" dirty="0">
              <a:solidFill>
                <a:srgbClr val="000000"/>
              </a:solidFill>
              <a:latin typeface="Poppins"/>
              <a:ea typeface="Poppins"/>
              <a:cs typeface="Poppins"/>
              <a:sym typeface="Poppins"/>
              <a:hlinkClick r:id="rId4" tooltip="https://docs.google.com/spreadsheets/d/1gcYrbeBhQJI_FC4tGKoPNa5-MWmhIhQaw1pW59YXOmM/edit?usp=sharing"/>
            </a:endParaRPr>
          </a:p>
        </p:txBody>
      </p:sp>
      <p:sp>
        <p:nvSpPr>
          <p:cNvPr id="5" name="TextBox 5"/>
          <p:cNvSpPr txBox="1"/>
          <p:nvPr/>
        </p:nvSpPr>
        <p:spPr>
          <a:xfrm>
            <a:off x="1792993" y="4188778"/>
            <a:ext cx="2910334" cy="1652269"/>
          </a:xfrm>
          <a:prstGeom prst="rect">
            <a:avLst/>
          </a:prstGeom>
        </p:spPr>
        <p:txBody>
          <a:bodyPr lIns="0" tIns="0" rIns="0" bIns="0" rtlCol="0" anchor="t">
            <a:spAutoFit/>
          </a:bodyPr>
          <a:lstStyle/>
          <a:p>
            <a:pPr algn="ctr">
              <a:lnSpc>
                <a:spcPts val="12880"/>
              </a:lnSpc>
            </a:pPr>
            <a:r>
              <a:rPr lang="en-US" sz="9200" b="1">
                <a:solidFill>
                  <a:srgbClr val="FFFFFF"/>
                </a:solidFill>
                <a:latin typeface="Poppins Bold"/>
                <a:ea typeface="Poppins Bold"/>
                <a:cs typeface="Poppins Bold"/>
                <a:sym typeface="Poppins Bold"/>
              </a:rPr>
              <a:t>Data</a:t>
            </a:r>
          </a:p>
        </p:txBody>
      </p:sp>
      <p:sp>
        <p:nvSpPr>
          <p:cNvPr id="6" name="TextBox 6"/>
          <p:cNvSpPr txBox="1"/>
          <p:nvPr/>
        </p:nvSpPr>
        <p:spPr>
          <a:xfrm>
            <a:off x="2590800" y="-180974"/>
            <a:ext cx="13096405" cy="1077218"/>
          </a:xfrm>
          <a:prstGeom prst="rect">
            <a:avLst/>
          </a:prstGeom>
        </p:spPr>
        <p:txBody>
          <a:bodyPr wrap="square" lIns="0" tIns="0" rIns="0" bIns="0" rtlCol="0" anchor="t">
            <a:spAutoFit/>
          </a:bodyPr>
          <a:lstStyle/>
          <a:p>
            <a:pPr algn="just">
              <a:lnSpc>
                <a:spcPts val="8400"/>
              </a:lnSpc>
            </a:pPr>
            <a:r>
              <a:rPr lang="en-US" sz="6000" b="1" dirty="0">
                <a:solidFill>
                  <a:srgbClr val="000000"/>
                </a:solidFill>
                <a:latin typeface="Poppins Bold"/>
                <a:ea typeface="Poppins Bold"/>
                <a:cs typeface="Poppins Bold"/>
                <a:sym typeface="Poppins Bold"/>
              </a:rPr>
              <a:t>Primary data and variables used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3EE"/>
        </a:solidFill>
        <a:effectLst/>
      </p:bgPr>
    </p:bg>
    <p:spTree>
      <p:nvGrpSpPr>
        <p:cNvPr id="1" name=""/>
        <p:cNvGrpSpPr/>
        <p:nvPr/>
      </p:nvGrpSpPr>
      <p:grpSpPr>
        <a:xfrm>
          <a:off x="0" y="0"/>
          <a:ext cx="0" cy="0"/>
          <a:chOff x="0" y="0"/>
          <a:chExt cx="0" cy="0"/>
        </a:xfrm>
      </p:grpSpPr>
      <p:sp>
        <p:nvSpPr>
          <p:cNvPr id="2" name="Freeform 2"/>
          <p:cNvSpPr/>
          <p:nvPr/>
        </p:nvSpPr>
        <p:spPr>
          <a:xfrm>
            <a:off x="478929" y="965128"/>
            <a:ext cx="1608829" cy="1597128"/>
          </a:xfrm>
          <a:custGeom>
            <a:avLst/>
            <a:gdLst/>
            <a:ahLst/>
            <a:cxnLst/>
            <a:rect l="l" t="t" r="r" b="b"/>
            <a:pathLst>
              <a:path w="1608829" h="1597128">
                <a:moveTo>
                  <a:pt x="0" y="0"/>
                </a:moveTo>
                <a:lnTo>
                  <a:pt x="1608829" y="0"/>
                </a:lnTo>
                <a:lnTo>
                  <a:pt x="1608829" y="1597128"/>
                </a:lnTo>
                <a:lnTo>
                  <a:pt x="0" y="159712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391820" y="965128"/>
            <a:ext cx="1320007" cy="1327247"/>
          </a:xfrm>
          <a:custGeom>
            <a:avLst/>
            <a:gdLst/>
            <a:ahLst/>
            <a:cxnLst/>
            <a:rect l="l" t="t" r="r" b="b"/>
            <a:pathLst>
              <a:path w="1320007" h="1327247">
                <a:moveTo>
                  <a:pt x="0" y="0"/>
                </a:moveTo>
                <a:lnTo>
                  <a:pt x="1320007" y="0"/>
                </a:lnTo>
                <a:lnTo>
                  <a:pt x="1320007" y="1327247"/>
                </a:lnTo>
                <a:lnTo>
                  <a:pt x="0" y="132724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AutoShape 4"/>
          <p:cNvSpPr/>
          <p:nvPr/>
        </p:nvSpPr>
        <p:spPr>
          <a:xfrm>
            <a:off x="6552996" y="1763692"/>
            <a:ext cx="0" cy="6492240"/>
          </a:xfrm>
          <a:prstGeom prst="line">
            <a:avLst/>
          </a:prstGeom>
          <a:ln w="38100" cap="flat">
            <a:solidFill>
              <a:srgbClr val="000000"/>
            </a:solidFill>
            <a:prstDash val="solid"/>
            <a:headEnd type="none" w="sm" len="sm"/>
            <a:tailEnd type="none" w="sm" len="sm"/>
          </a:ln>
        </p:spPr>
      </p:sp>
      <p:sp>
        <p:nvSpPr>
          <p:cNvPr id="5" name="Freeform 5"/>
          <p:cNvSpPr/>
          <p:nvPr/>
        </p:nvSpPr>
        <p:spPr>
          <a:xfrm>
            <a:off x="6798812" y="6724379"/>
            <a:ext cx="2476929" cy="1315868"/>
          </a:xfrm>
          <a:custGeom>
            <a:avLst/>
            <a:gdLst/>
            <a:ahLst/>
            <a:cxnLst/>
            <a:rect l="l" t="t" r="r" b="b"/>
            <a:pathLst>
              <a:path w="2476929" h="1315868">
                <a:moveTo>
                  <a:pt x="0" y="0"/>
                </a:moveTo>
                <a:lnTo>
                  <a:pt x="2476929" y="0"/>
                </a:lnTo>
                <a:lnTo>
                  <a:pt x="2476929" y="1315868"/>
                </a:lnTo>
                <a:lnTo>
                  <a:pt x="0" y="131586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TextBox 6"/>
          <p:cNvSpPr txBox="1"/>
          <p:nvPr/>
        </p:nvSpPr>
        <p:spPr>
          <a:xfrm>
            <a:off x="0" y="4590990"/>
            <a:ext cx="6423966" cy="2619375"/>
          </a:xfrm>
          <a:prstGeom prst="rect">
            <a:avLst/>
          </a:prstGeom>
        </p:spPr>
        <p:txBody>
          <a:bodyPr lIns="0" tIns="0" rIns="0" bIns="0" rtlCol="0" anchor="t">
            <a:spAutoFit/>
          </a:bodyPr>
          <a:lstStyle/>
          <a:p>
            <a:pPr algn="l">
              <a:lnSpc>
                <a:spcPts val="2999"/>
              </a:lnSpc>
              <a:spcBef>
                <a:spcPct val="0"/>
              </a:spcBef>
            </a:pPr>
            <a:r>
              <a:rPr lang="en-US" sz="2499" b="1">
                <a:solidFill>
                  <a:srgbClr val="000000"/>
                </a:solidFill>
                <a:latin typeface="Poppins Bold"/>
                <a:ea typeface="Poppins Bold"/>
                <a:cs typeface="Poppins Bold"/>
                <a:sym typeface="Poppins Bold"/>
              </a:rPr>
              <a:t>Demographics</a:t>
            </a:r>
          </a:p>
          <a:p>
            <a:pPr algn="just">
              <a:lnSpc>
                <a:spcPts val="2999"/>
              </a:lnSpc>
              <a:spcBef>
                <a:spcPct val="0"/>
              </a:spcBef>
            </a:pPr>
            <a:r>
              <a:rPr lang="en-US" sz="2499">
                <a:solidFill>
                  <a:srgbClr val="000000"/>
                </a:solidFill>
                <a:latin typeface="Poppins"/>
                <a:ea typeface="Poppins"/>
                <a:cs typeface="Poppins"/>
                <a:sym typeface="Poppins"/>
              </a:rPr>
              <a:t>Most of our respondents are well educated, with those holding a Bachelor’s degree leading at 71%. Finally, 43% of our respondents are aged between 25 and 34, followed by the ones aged between 18-24 at 38%. </a:t>
            </a:r>
          </a:p>
        </p:txBody>
      </p:sp>
      <p:sp>
        <p:nvSpPr>
          <p:cNvPr id="7" name="TextBox 7"/>
          <p:cNvSpPr txBox="1"/>
          <p:nvPr/>
        </p:nvSpPr>
        <p:spPr>
          <a:xfrm>
            <a:off x="478929" y="2849487"/>
            <a:ext cx="1958526" cy="1123950"/>
          </a:xfrm>
          <a:prstGeom prst="rect">
            <a:avLst/>
          </a:prstGeom>
        </p:spPr>
        <p:txBody>
          <a:bodyPr lIns="0" tIns="0" rIns="0" bIns="0" rtlCol="0" anchor="t">
            <a:spAutoFit/>
          </a:bodyPr>
          <a:lstStyle/>
          <a:p>
            <a:pPr algn="ctr">
              <a:lnSpc>
                <a:spcPts val="4322"/>
              </a:lnSpc>
              <a:spcBef>
                <a:spcPct val="0"/>
              </a:spcBef>
            </a:pPr>
            <a:r>
              <a:rPr lang="en-US" sz="3602" b="1">
                <a:solidFill>
                  <a:srgbClr val="000000"/>
                </a:solidFill>
                <a:latin typeface="Poppins Bold"/>
                <a:ea typeface="Poppins Bold"/>
                <a:cs typeface="Poppins Bold"/>
                <a:sym typeface="Poppins Bold"/>
              </a:rPr>
              <a:t>Female: 52%</a:t>
            </a:r>
          </a:p>
        </p:txBody>
      </p:sp>
      <p:sp>
        <p:nvSpPr>
          <p:cNvPr id="8" name="TextBox 8"/>
          <p:cNvSpPr txBox="1"/>
          <p:nvPr/>
        </p:nvSpPr>
        <p:spPr>
          <a:xfrm>
            <a:off x="3413537" y="2895540"/>
            <a:ext cx="1491422" cy="1123950"/>
          </a:xfrm>
          <a:prstGeom prst="rect">
            <a:avLst/>
          </a:prstGeom>
        </p:spPr>
        <p:txBody>
          <a:bodyPr lIns="0" tIns="0" rIns="0" bIns="0" rtlCol="0" anchor="t">
            <a:spAutoFit/>
          </a:bodyPr>
          <a:lstStyle/>
          <a:p>
            <a:pPr algn="ctr">
              <a:lnSpc>
                <a:spcPts val="4320"/>
              </a:lnSpc>
            </a:pPr>
            <a:r>
              <a:rPr lang="en-US" sz="3600" b="1">
                <a:solidFill>
                  <a:srgbClr val="000000"/>
                </a:solidFill>
                <a:latin typeface="Poppins Bold"/>
                <a:ea typeface="Poppins Bold"/>
                <a:cs typeface="Poppins Bold"/>
                <a:sym typeface="Poppins Bold"/>
              </a:rPr>
              <a:t>Male:</a:t>
            </a:r>
          </a:p>
          <a:p>
            <a:pPr algn="ctr">
              <a:lnSpc>
                <a:spcPts val="4320"/>
              </a:lnSpc>
              <a:spcBef>
                <a:spcPct val="0"/>
              </a:spcBef>
            </a:pPr>
            <a:r>
              <a:rPr lang="en-US" sz="3600" b="1">
                <a:solidFill>
                  <a:srgbClr val="000000"/>
                </a:solidFill>
                <a:latin typeface="Poppins Bold"/>
                <a:ea typeface="Poppins Bold"/>
                <a:cs typeface="Poppins Bold"/>
                <a:sym typeface="Poppins Bold"/>
              </a:rPr>
              <a:t>48%</a:t>
            </a:r>
          </a:p>
        </p:txBody>
      </p:sp>
      <p:sp>
        <p:nvSpPr>
          <p:cNvPr id="9" name="TextBox 9"/>
          <p:cNvSpPr txBox="1"/>
          <p:nvPr/>
        </p:nvSpPr>
        <p:spPr>
          <a:xfrm>
            <a:off x="4419600" y="47625"/>
            <a:ext cx="7506623" cy="923330"/>
          </a:xfrm>
          <a:prstGeom prst="rect">
            <a:avLst/>
          </a:prstGeom>
        </p:spPr>
        <p:txBody>
          <a:bodyPr wrap="square" lIns="0" tIns="0" rIns="0" bIns="0" rtlCol="0" anchor="t">
            <a:spAutoFit/>
          </a:bodyPr>
          <a:lstStyle/>
          <a:p>
            <a:pPr algn="ctr">
              <a:lnSpc>
                <a:spcPts val="7200"/>
              </a:lnSpc>
              <a:spcBef>
                <a:spcPct val="0"/>
              </a:spcBef>
            </a:pPr>
            <a:r>
              <a:rPr lang="en-US" sz="6000" b="1" dirty="0">
                <a:solidFill>
                  <a:srgbClr val="000000"/>
                </a:solidFill>
                <a:latin typeface="Poppins Bold"/>
                <a:ea typeface="Poppins Bold"/>
                <a:cs typeface="Poppins Bold"/>
                <a:sym typeface="Poppins Bold"/>
              </a:rPr>
              <a:t> Bias and Fairness</a:t>
            </a:r>
          </a:p>
        </p:txBody>
      </p:sp>
      <p:sp>
        <p:nvSpPr>
          <p:cNvPr id="10" name="TextBox 10"/>
          <p:cNvSpPr txBox="1"/>
          <p:nvPr/>
        </p:nvSpPr>
        <p:spPr>
          <a:xfrm>
            <a:off x="6957460" y="1354062"/>
            <a:ext cx="10951305" cy="5219700"/>
          </a:xfrm>
          <a:prstGeom prst="rect">
            <a:avLst/>
          </a:prstGeom>
        </p:spPr>
        <p:txBody>
          <a:bodyPr lIns="0" tIns="0" rIns="0" bIns="0" rtlCol="0" anchor="t">
            <a:spAutoFit/>
          </a:bodyPr>
          <a:lstStyle/>
          <a:p>
            <a:pPr marL="539749" lvl="1" indent="-269875" algn="l">
              <a:lnSpc>
                <a:spcPts val="2999"/>
              </a:lnSpc>
              <a:buFont typeface="Arial"/>
              <a:buChar char="•"/>
            </a:pPr>
            <a:r>
              <a:rPr lang="en-US" sz="2499" b="1" dirty="0">
                <a:solidFill>
                  <a:srgbClr val="000000"/>
                </a:solidFill>
                <a:latin typeface="Poppins Bold"/>
                <a:ea typeface="Poppins Bold"/>
                <a:cs typeface="Poppins Bold"/>
                <a:sym typeface="Poppins Bold"/>
              </a:rPr>
              <a:t>31%</a:t>
            </a:r>
            <a:r>
              <a:rPr lang="en-US" sz="2499" dirty="0">
                <a:solidFill>
                  <a:srgbClr val="000000"/>
                </a:solidFill>
                <a:latin typeface="Poppins"/>
                <a:ea typeface="Poppins"/>
                <a:cs typeface="Poppins"/>
                <a:sym typeface="Poppins"/>
              </a:rPr>
              <a:t> of our respondents experienced some form of bias </a:t>
            </a:r>
            <a:r>
              <a:rPr lang="en-US" sz="2499" b="1" dirty="0">
                <a:solidFill>
                  <a:srgbClr val="000000"/>
                </a:solidFill>
                <a:latin typeface="Poppins Bold"/>
                <a:ea typeface="Poppins Bold"/>
                <a:cs typeface="Poppins Bold"/>
                <a:sym typeface="Poppins Bold"/>
              </a:rPr>
              <a:t>while using the </a:t>
            </a:r>
            <a:r>
              <a:rPr lang="en-US" sz="2499" b="1" dirty="0" err="1">
                <a:solidFill>
                  <a:srgbClr val="000000"/>
                </a:solidFill>
                <a:latin typeface="Poppins Bold"/>
                <a:ea typeface="Poppins Bold"/>
                <a:cs typeface="Poppins Bold"/>
                <a:sym typeface="Poppins Bold"/>
              </a:rPr>
              <a:t>GenAI</a:t>
            </a:r>
            <a:r>
              <a:rPr lang="en-US" sz="2499" b="1" dirty="0">
                <a:solidFill>
                  <a:srgbClr val="000000"/>
                </a:solidFill>
                <a:latin typeface="Poppins Bold"/>
                <a:ea typeface="Poppins Bold"/>
                <a:cs typeface="Poppins Bold"/>
                <a:sym typeface="Poppins Bold"/>
              </a:rPr>
              <a:t> systems.</a:t>
            </a:r>
          </a:p>
          <a:p>
            <a:pPr algn="l">
              <a:lnSpc>
                <a:spcPts val="2999"/>
              </a:lnSpc>
            </a:pPr>
            <a:endParaRPr lang="en-US" sz="2499" b="1" dirty="0">
              <a:solidFill>
                <a:srgbClr val="000000"/>
              </a:solidFill>
              <a:latin typeface="Poppins Bold"/>
              <a:ea typeface="Poppins Bold"/>
              <a:cs typeface="Poppins Bold"/>
              <a:sym typeface="Poppins Bold"/>
            </a:endParaRPr>
          </a:p>
          <a:p>
            <a:pPr marL="539749" lvl="1" indent="-269875" algn="l">
              <a:lnSpc>
                <a:spcPts val="2999"/>
              </a:lnSpc>
              <a:buFont typeface="Arial"/>
              <a:buChar char="•"/>
            </a:pPr>
            <a:r>
              <a:rPr lang="en-US" sz="2499" b="1" dirty="0">
                <a:solidFill>
                  <a:srgbClr val="000000"/>
                </a:solidFill>
                <a:latin typeface="Poppins Bold"/>
                <a:ea typeface="Poppins Bold"/>
                <a:cs typeface="Poppins Bold"/>
                <a:sym typeface="Poppins Bold"/>
              </a:rPr>
              <a:t>Location </a:t>
            </a:r>
            <a:r>
              <a:rPr lang="en-US" sz="2499" dirty="0">
                <a:solidFill>
                  <a:srgbClr val="000000"/>
                </a:solidFill>
                <a:latin typeface="Poppins"/>
                <a:ea typeface="Poppins"/>
                <a:cs typeface="Poppins"/>
                <a:sym typeface="Poppins"/>
              </a:rPr>
              <a:t>bias was the most frequently experienced, followed by a language bias. </a:t>
            </a:r>
          </a:p>
          <a:p>
            <a:pPr algn="l">
              <a:lnSpc>
                <a:spcPts val="2999"/>
              </a:lnSpc>
            </a:pPr>
            <a:endParaRPr lang="en-US" sz="2499" dirty="0">
              <a:solidFill>
                <a:srgbClr val="000000"/>
              </a:solidFill>
              <a:latin typeface="Poppins"/>
              <a:ea typeface="Poppins"/>
              <a:cs typeface="Poppins"/>
              <a:sym typeface="Poppins"/>
            </a:endParaRPr>
          </a:p>
          <a:p>
            <a:pPr marL="539749" lvl="1" indent="-269875" algn="l">
              <a:lnSpc>
                <a:spcPts val="2999"/>
              </a:lnSpc>
              <a:buFont typeface="Arial"/>
              <a:buChar char="•"/>
            </a:pPr>
            <a:r>
              <a:rPr lang="en-US" sz="2499" b="1" dirty="0">
                <a:solidFill>
                  <a:srgbClr val="000000"/>
                </a:solidFill>
                <a:latin typeface="Poppins Bold"/>
                <a:ea typeface="Poppins Bold"/>
                <a:cs typeface="Poppins Bold"/>
                <a:sym typeface="Poppins Bold"/>
              </a:rPr>
              <a:t>32%</a:t>
            </a:r>
            <a:r>
              <a:rPr lang="en-US" sz="2499" dirty="0">
                <a:solidFill>
                  <a:srgbClr val="000000"/>
                </a:solidFill>
                <a:latin typeface="Poppins"/>
                <a:ea typeface="Poppins"/>
                <a:cs typeface="Poppins"/>
                <a:sym typeface="Poppins"/>
              </a:rPr>
              <a:t> of our respondents encountered harmful content when using the AI platforms.</a:t>
            </a:r>
          </a:p>
          <a:p>
            <a:pPr algn="l">
              <a:lnSpc>
                <a:spcPts val="2999"/>
              </a:lnSpc>
            </a:pPr>
            <a:endParaRPr lang="en-US" sz="2499" dirty="0">
              <a:solidFill>
                <a:srgbClr val="000000"/>
              </a:solidFill>
              <a:latin typeface="Poppins"/>
              <a:ea typeface="Poppins"/>
              <a:cs typeface="Poppins"/>
              <a:sym typeface="Poppins"/>
            </a:endParaRPr>
          </a:p>
          <a:p>
            <a:pPr marL="539749" lvl="1" indent="-269875" algn="l">
              <a:lnSpc>
                <a:spcPts val="2999"/>
              </a:lnSpc>
              <a:buFont typeface="Arial"/>
              <a:buChar char="•"/>
            </a:pPr>
            <a:r>
              <a:rPr lang="en-US" sz="2499" dirty="0">
                <a:solidFill>
                  <a:srgbClr val="000000"/>
                </a:solidFill>
                <a:latin typeface="Poppins"/>
                <a:ea typeface="Poppins"/>
                <a:cs typeface="Poppins"/>
                <a:sym typeface="Poppins"/>
              </a:rPr>
              <a:t> </a:t>
            </a:r>
            <a:r>
              <a:rPr lang="en-US" sz="2499" b="1" dirty="0">
                <a:solidFill>
                  <a:srgbClr val="000000"/>
                </a:solidFill>
                <a:latin typeface="Poppins Bold"/>
                <a:ea typeface="Poppins Bold"/>
                <a:cs typeface="Poppins Bold"/>
                <a:sym typeface="Poppins Bold"/>
              </a:rPr>
              <a:t>Misinformation</a:t>
            </a:r>
            <a:r>
              <a:rPr lang="en-US" sz="2499" dirty="0">
                <a:solidFill>
                  <a:srgbClr val="000000"/>
                </a:solidFill>
                <a:latin typeface="Poppins"/>
                <a:ea typeface="Poppins"/>
                <a:cs typeface="Poppins"/>
                <a:sym typeface="Poppins"/>
              </a:rPr>
              <a:t> was in the forefront at </a:t>
            </a:r>
            <a:r>
              <a:rPr lang="en-US" sz="2499" b="1" dirty="0">
                <a:solidFill>
                  <a:srgbClr val="000000"/>
                </a:solidFill>
                <a:latin typeface="Poppins Bold"/>
                <a:ea typeface="Poppins Bold"/>
                <a:cs typeface="Poppins Bold"/>
                <a:sym typeface="Poppins Bold"/>
              </a:rPr>
              <a:t>87%</a:t>
            </a:r>
            <a:r>
              <a:rPr lang="en-US" sz="2499" dirty="0">
                <a:solidFill>
                  <a:srgbClr val="000000"/>
                </a:solidFill>
                <a:latin typeface="Poppins"/>
                <a:ea typeface="Poppins"/>
                <a:cs typeface="Poppins"/>
                <a:sym typeface="Poppins"/>
              </a:rPr>
              <a:t>, followed by deep fakes and hate speech at 6.5% each.</a:t>
            </a:r>
          </a:p>
          <a:p>
            <a:pPr algn="l">
              <a:lnSpc>
                <a:spcPts val="2999"/>
              </a:lnSpc>
            </a:pPr>
            <a:endParaRPr lang="en-US" sz="2499" dirty="0">
              <a:solidFill>
                <a:srgbClr val="000000"/>
              </a:solidFill>
              <a:latin typeface="Poppins"/>
              <a:ea typeface="Poppins"/>
              <a:cs typeface="Poppins"/>
              <a:sym typeface="Poppins"/>
            </a:endParaRPr>
          </a:p>
          <a:p>
            <a:pPr marL="539749" lvl="1" indent="-269875" algn="l">
              <a:lnSpc>
                <a:spcPts val="2999"/>
              </a:lnSpc>
              <a:buFont typeface="Arial"/>
              <a:buChar char="•"/>
            </a:pPr>
            <a:r>
              <a:rPr lang="en-US" sz="2499" b="1" dirty="0">
                <a:solidFill>
                  <a:srgbClr val="000000"/>
                </a:solidFill>
                <a:latin typeface="Poppins Bold"/>
                <a:ea typeface="Poppins Bold"/>
                <a:cs typeface="Poppins Bold"/>
                <a:sym typeface="Poppins Bold"/>
              </a:rPr>
              <a:t>57%</a:t>
            </a:r>
            <a:r>
              <a:rPr lang="en-US" sz="2499" dirty="0">
                <a:solidFill>
                  <a:srgbClr val="000000"/>
                </a:solidFill>
                <a:latin typeface="Poppins"/>
                <a:ea typeface="Poppins"/>
                <a:cs typeface="Poppins"/>
                <a:sym typeface="Poppins"/>
              </a:rPr>
              <a:t> of our respondents are not confident in the safety of their personal information with the GPTs.</a:t>
            </a:r>
          </a:p>
        </p:txBody>
      </p:sp>
      <p:sp>
        <p:nvSpPr>
          <p:cNvPr id="11" name="TextBox 11"/>
          <p:cNvSpPr txBox="1"/>
          <p:nvPr/>
        </p:nvSpPr>
        <p:spPr>
          <a:xfrm>
            <a:off x="6957460" y="8210550"/>
            <a:ext cx="10180477" cy="1133475"/>
          </a:xfrm>
          <a:prstGeom prst="rect">
            <a:avLst/>
          </a:prstGeom>
        </p:spPr>
        <p:txBody>
          <a:bodyPr lIns="0" tIns="0" rIns="0" bIns="0" rtlCol="0" anchor="t">
            <a:spAutoFit/>
          </a:bodyPr>
          <a:lstStyle/>
          <a:p>
            <a:pPr algn="l">
              <a:lnSpc>
                <a:spcPts val="2999"/>
              </a:lnSpc>
              <a:spcBef>
                <a:spcPct val="0"/>
              </a:spcBef>
            </a:pPr>
            <a:r>
              <a:rPr lang="en-US" sz="2499">
                <a:solidFill>
                  <a:srgbClr val="000000"/>
                </a:solidFill>
                <a:latin typeface="Poppins"/>
                <a:ea typeface="Poppins"/>
                <a:cs typeface="Poppins"/>
                <a:sym typeface="Poppins"/>
              </a:rPr>
              <a:t>Across the board, </a:t>
            </a:r>
            <a:r>
              <a:rPr lang="en-US" sz="2499" b="1">
                <a:solidFill>
                  <a:srgbClr val="000000"/>
                </a:solidFill>
                <a:latin typeface="Poppins Bold"/>
                <a:ea typeface="Poppins Bold"/>
                <a:cs typeface="Poppins Bold"/>
                <a:sym typeface="Poppins Bold"/>
              </a:rPr>
              <a:t>67%</a:t>
            </a:r>
            <a:r>
              <a:rPr lang="en-US" sz="2499">
                <a:solidFill>
                  <a:srgbClr val="000000"/>
                </a:solidFill>
                <a:latin typeface="Poppins"/>
                <a:ea typeface="Poppins"/>
                <a:cs typeface="Poppins"/>
                <a:sym typeface="Poppins"/>
              </a:rPr>
              <a:t> of respondents were satisfied,</a:t>
            </a:r>
            <a:r>
              <a:rPr lang="en-US" sz="2499" b="1">
                <a:solidFill>
                  <a:srgbClr val="000000"/>
                </a:solidFill>
                <a:latin typeface="Poppins Bold"/>
                <a:ea typeface="Poppins Bold"/>
                <a:cs typeface="Poppins Bold"/>
                <a:sym typeface="Poppins Bold"/>
              </a:rPr>
              <a:t> 17% </a:t>
            </a:r>
            <a:r>
              <a:rPr lang="en-US" sz="2499">
                <a:solidFill>
                  <a:srgbClr val="000000"/>
                </a:solidFill>
                <a:latin typeface="Poppins"/>
                <a:ea typeface="Poppins"/>
                <a:cs typeface="Poppins"/>
                <a:sym typeface="Poppins"/>
              </a:rPr>
              <a:t>were very satisfied and </a:t>
            </a:r>
            <a:r>
              <a:rPr lang="en-US" sz="2499" b="1">
                <a:solidFill>
                  <a:srgbClr val="000000"/>
                </a:solidFill>
                <a:latin typeface="Poppins Bold"/>
                <a:ea typeface="Poppins Bold"/>
                <a:cs typeface="Poppins Bold"/>
                <a:sym typeface="Poppins Bold"/>
              </a:rPr>
              <a:t>14% </a:t>
            </a:r>
            <a:r>
              <a:rPr lang="en-US" sz="2499">
                <a:solidFill>
                  <a:srgbClr val="000000"/>
                </a:solidFill>
                <a:latin typeface="Poppins"/>
                <a:ea typeface="Poppins"/>
                <a:cs typeface="Poppins"/>
                <a:sym typeface="Poppins"/>
              </a:rPr>
              <a:t>were neutral with the performance of the GPT platforms.</a:t>
            </a:r>
          </a:p>
        </p:txBody>
      </p:sp>
      <p:sp>
        <p:nvSpPr>
          <p:cNvPr id="12" name="TextBox 12"/>
          <p:cNvSpPr txBox="1"/>
          <p:nvPr/>
        </p:nvSpPr>
        <p:spPr>
          <a:xfrm>
            <a:off x="10131800" y="7144569"/>
            <a:ext cx="2682776" cy="408813"/>
          </a:xfrm>
          <a:prstGeom prst="rect">
            <a:avLst/>
          </a:prstGeom>
        </p:spPr>
        <p:txBody>
          <a:bodyPr lIns="0" tIns="0" rIns="0" bIns="0" rtlCol="0" anchor="t">
            <a:spAutoFit/>
          </a:bodyPr>
          <a:lstStyle/>
          <a:p>
            <a:pPr algn="ctr">
              <a:lnSpc>
                <a:spcPts val="3191"/>
              </a:lnSpc>
              <a:spcBef>
                <a:spcPct val="0"/>
              </a:spcBef>
            </a:pPr>
            <a:r>
              <a:rPr lang="en-US" sz="2279" b="1">
                <a:solidFill>
                  <a:srgbClr val="000000"/>
                </a:solidFill>
                <a:latin typeface="Poppins Bold"/>
                <a:ea typeface="Poppins Bold"/>
                <a:cs typeface="Poppins Bold"/>
                <a:sym typeface="Poppins Bold"/>
              </a:rPr>
              <a:t>Satisfaction score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1254</Words>
  <Application>Microsoft Office PowerPoint</Application>
  <PresentationFormat>Custom</PresentationFormat>
  <Paragraphs>221</Paragraphs>
  <Slides>18</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Poppins Bold Italics</vt:lpstr>
      <vt:lpstr>Calibri</vt:lpstr>
      <vt:lpstr>Poppins Medium</vt:lpstr>
      <vt:lpstr>Poppins Italics</vt:lpstr>
      <vt:lpstr>Poppins Semi-Bold</vt:lpstr>
      <vt:lpstr>Arial</vt:lpstr>
      <vt:lpstr>Poppins</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Visionaries presentation</dc:title>
  <dc:creator>chelsea kiunga</dc:creator>
  <cp:lastModifiedBy>Chelsea Kiunga</cp:lastModifiedBy>
  <cp:revision>2</cp:revision>
  <dcterms:created xsi:type="dcterms:W3CDTF">2006-08-16T00:00:00Z</dcterms:created>
  <dcterms:modified xsi:type="dcterms:W3CDTF">2024-10-10T17:00:51Z</dcterms:modified>
  <dc:identifier>DAGTBEWqal4</dc:identifier>
</cp:coreProperties>
</file>